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4.xml" ContentType="application/vnd.openxmlformats-officedocument.drawingml.chart+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5.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270" r:id="rId5"/>
    <p:sldId id="743" r:id="rId6"/>
    <p:sldId id="745" r:id="rId7"/>
    <p:sldId id="744" r:id="rId8"/>
    <p:sldId id="746" r:id="rId9"/>
    <p:sldId id="747" r:id="rId10"/>
    <p:sldId id="748" r:id="rId11"/>
    <p:sldId id="261" r:id="rId12"/>
    <p:sldId id="741" r:id="rId13"/>
    <p:sldId id="742" r:id="rId14"/>
    <p:sldId id="723" r:id="rId15"/>
    <p:sldId id="725" r:id="rId16"/>
    <p:sldId id="740" r:id="rId17"/>
    <p:sldId id="727" r:id="rId18"/>
    <p:sldId id="730" r:id="rId19"/>
    <p:sldId id="731" r:id="rId20"/>
    <p:sldId id="733" r:id="rId21"/>
    <p:sldId id="735" r:id="rId22"/>
    <p:sldId id="736" r:id="rId23"/>
    <p:sldId id="739" r:id="rId24"/>
    <p:sldId id="738" r:id="rId25"/>
    <p:sldId id="729" r:id="rId26"/>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904"/>
    <a:srgbClr val="F7F7F7"/>
    <a:srgbClr val="CCCC00"/>
    <a:srgbClr val="F7EC09"/>
    <a:srgbClr val="F3D521"/>
    <a:srgbClr val="FEDC89"/>
    <a:srgbClr val="C8BF12"/>
    <a:srgbClr val="7F5C0A"/>
    <a:srgbClr val="EAE016"/>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84" autoAdjust="0"/>
  </p:normalViewPr>
  <p:slideViewPr>
    <p:cSldViewPr snapToGrid="0">
      <p:cViewPr varScale="1">
        <p:scale>
          <a:sx n="111" d="100"/>
          <a:sy n="111" d="100"/>
        </p:scale>
        <p:origin x="594" y="78"/>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notesViewPr>
    <p:cSldViewPr snapToGrid="0">
      <p:cViewPr varScale="1">
        <p:scale>
          <a:sx n="88" d="100"/>
          <a:sy n="88" d="100"/>
        </p:scale>
        <p:origin x="3816"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D9E8-4104-A85D-E5A6789B4CCE}"/>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D9E8-4104-A85D-E5A6789B4CCE}"/>
              </c:ext>
            </c:extLst>
          </c:dPt>
          <c:cat>
            <c:strRef>
              <c:f>Sheet1!$A$2:$A$3</c:f>
              <c:strCache>
                <c:ptCount val="2"/>
                <c:pt idx="0">
                  <c:v>1° trim</c:v>
                </c:pt>
                <c:pt idx="1">
                  <c:v>2° trim</c:v>
                </c:pt>
              </c:strCache>
            </c:strRef>
          </c:cat>
          <c:val>
            <c:numRef>
              <c:f>Sheet1!$B$2:$B$3</c:f>
              <c:numCache>
                <c:formatCode>General</c:formatCode>
                <c:ptCount val="2"/>
                <c:pt idx="0">
                  <c:v>24</c:v>
                </c:pt>
                <c:pt idx="1">
                  <c:v>76</c:v>
                </c:pt>
              </c:numCache>
            </c:numRef>
          </c:val>
          <c:extLst>
            <c:ext xmlns:c16="http://schemas.microsoft.com/office/drawing/2014/chart" uri="{C3380CC4-5D6E-409C-BE32-E72D297353CC}">
              <c16:uniqueId val="{00000004-D9E8-4104-A85D-E5A6789B4CC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5050-41A2-AFF8-A1F6C4CC9DFD}"/>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5050-41A2-AFF8-A1F6C4CC9DFD}"/>
              </c:ext>
            </c:extLst>
          </c:dPt>
          <c:cat>
            <c:strRef>
              <c:f>Sheet1!$A$2:$A$3</c:f>
              <c:strCache>
                <c:ptCount val="2"/>
                <c:pt idx="0">
                  <c:v>1° trim</c:v>
                </c:pt>
                <c:pt idx="1">
                  <c:v>2° trim</c:v>
                </c:pt>
              </c:strCache>
            </c:strRef>
          </c:cat>
          <c:val>
            <c:numRef>
              <c:f>Sheet1!$B$2:$B$3</c:f>
              <c:numCache>
                <c:formatCode>General</c:formatCode>
                <c:ptCount val="2"/>
                <c:pt idx="0">
                  <c:v>68</c:v>
                </c:pt>
                <c:pt idx="1">
                  <c:v>32</c:v>
                </c:pt>
              </c:numCache>
            </c:numRef>
          </c:val>
          <c:extLst>
            <c:ext xmlns:c16="http://schemas.microsoft.com/office/drawing/2014/chart" uri="{C3380CC4-5D6E-409C-BE32-E72D297353CC}">
              <c16:uniqueId val="{00000004-5050-41A2-AFF8-A1F6C4CC9DFD}"/>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4139-4E8F-BD8B-8052FC3A28DB}"/>
              </c:ext>
            </c:extLst>
          </c:dPt>
          <c:dPt>
            <c:idx val="1"/>
            <c:bubble3D val="0"/>
            <c:spPr>
              <a:solidFill>
                <a:srgbClr val="FCD904"/>
              </a:solidFill>
              <a:ln>
                <a:noFill/>
              </a:ln>
              <a:effectLst/>
            </c:spPr>
            <c:extLst>
              <c:ext xmlns:c16="http://schemas.microsoft.com/office/drawing/2014/chart" uri="{C3380CC4-5D6E-409C-BE32-E72D297353CC}">
                <c16:uniqueId val="{00000003-4139-4E8F-BD8B-8052FC3A28DB}"/>
              </c:ext>
            </c:extLst>
          </c:dPt>
          <c:cat>
            <c:strRef>
              <c:f>Sheet1!$A$2:$A$3</c:f>
              <c:strCache>
                <c:ptCount val="2"/>
                <c:pt idx="0">
                  <c:v>1° trim</c:v>
                </c:pt>
                <c:pt idx="1">
                  <c:v>2° trim</c:v>
                </c:pt>
              </c:strCache>
            </c:strRef>
          </c:cat>
          <c:val>
            <c:numRef>
              <c:f>Sheet1!$B$2:$B$3</c:f>
              <c:numCache>
                <c:formatCode>General</c:formatCode>
                <c:ptCount val="2"/>
                <c:pt idx="0">
                  <c:v>88</c:v>
                </c:pt>
                <c:pt idx="1">
                  <c:v>12</c:v>
                </c:pt>
              </c:numCache>
            </c:numRef>
          </c:val>
          <c:extLst>
            <c:ext xmlns:c16="http://schemas.microsoft.com/office/drawing/2014/chart" uri="{C3380CC4-5D6E-409C-BE32-E72D297353CC}">
              <c16:uniqueId val="{00000004-4139-4E8F-BD8B-8052FC3A28D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TOTALE VENDITE</c:v>
                </c:pt>
              </c:strCache>
            </c:strRef>
          </c:tx>
          <c:spPr>
            <a:solidFill>
              <a:schemeClr val="accent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Sheet1!$B$2:$B$4</c:f>
              <c:numCache>
                <c:formatCode>"€"\ #,##0</c:formatCode>
                <c:ptCount val="3"/>
                <c:pt idx="0">
                  <c:v>702000</c:v>
                </c:pt>
                <c:pt idx="1">
                  <c:v>772200</c:v>
                </c:pt>
                <c:pt idx="2">
                  <c:v>849420</c:v>
                </c:pt>
              </c:numCache>
            </c:numRef>
          </c:val>
          <c:extLst>
            <c:ext xmlns:c16="http://schemas.microsoft.com/office/drawing/2014/chart" uri="{C3380CC4-5D6E-409C-BE32-E72D297353CC}">
              <c16:uniqueId val="{00000000-33D3-48A6-AB9F-851837A3775B}"/>
            </c:ext>
          </c:extLst>
        </c:ser>
        <c:ser>
          <c:idx val="1"/>
          <c:order val="1"/>
          <c:tx>
            <c:strRef>
              <c:f>Sheet1!$C$1</c:f>
              <c:strCache>
                <c:ptCount val="1"/>
                <c:pt idx="0">
                  <c:v>TOTALE COSTO BENI VENDUTI</c:v>
                </c:pt>
              </c:strCache>
            </c:strRef>
          </c:tx>
          <c:spPr>
            <a:solidFill>
              <a:schemeClr val="tx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Sheet1!$C$2:$C$4</c:f>
              <c:numCache>
                <c:formatCode>"€"\ #,##0</c:formatCode>
                <c:ptCount val="3"/>
                <c:pt idx="0">
                  <c:v>212000</c:v>
                </c:pt>
                <c:pt idx="1">
                  <c:v>222600</c:v>
                </c:pt>
                <c:pt idx="2">
                  <c:v>233730</c:v>
                </c:pt>
              </c:numCache>
            </c:numRef>
          </c:val>
          <c:extLst>
            <c:ext xmlns:c16="http://schemas.microsoft.com/office/drawing/2014/chart" uri="{C3380CC4-5D6E-409C-BE32-E72D297353CC}">
              <c16:uniqueId val="{00000001-33D3-48A6-AB9F-851837A3775B}"/>
            </c:ext>
          </c:extLst>
        </c:ser>
        <c:ser>
          <c:idx val="2"/>
          <c:order val="2"/>
          <c:tx>
            <c:strRef>
              <c:f>Sheet1!$D$1</c:f>
              <c:strCache>
                <c:ptCount val="1"/>
                <c:pt idx="0">
                  <c:v>PROFITTO NETTO</c:v>
                </c:pt>
              </c:strCache>
            </c:strRef>
          </c:tx>
          <c:spPr>
            <a:solidFill>
              <a:schemeClr val="accent4"/>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Sheet1!$D$2:$D$4</c:f>
              <c:numCache>
                <c:formatCode>"€"\ #,##0</c:formatCode>
                <c:ptCount val="3"/>
                <c:pt idx="0">
                  <c:v>490000</c:v>
                </c:pt>
                <c:pt idx="1">
                  <c:v>549600</c:v>
                </c:pt>
                <c:pt idx="2">
                  <c:v>615690</c:v>
                </c:pt>
              </c:numCache>
            </c:numRef>
          </c:val>
          <c:extLst>
            <c:ext xmlns:c16="http://schemas.microsoft.com/office/drawing/2014/chart" uri="{C3380CC4-5D6E-409C-BE32-E72D297353CC}">
              <c16:uniqueId val="{00000002-33D3-48A6-AB9F-851837A3775B}"/>
            </c:ext>
          </c:extLst>
        </c:ser>
        <c:dLbls>
          <c:dLblPos val="outEnd"/>
          <c:showLegendKey val="0"/>
          <c:showVal val="1"/>
          <c:showCatName val="0"/>
          <c:showSerName val="0"/>
          <c:showPercent val="0"/>
          <c:showBubbleSize val="0"/>
        </c:dLbls>
        <c:gapWidth val="80"/>
        <c:overlap val="-10"/>
        <c:axId val="2108307928"/>
        <c:axId val="2108311448"/>
      </c:barChart>
      <c:catAx>
        <c:axId val="2108307928"/>
        <c:scaling>
          <c:orientation val="minMax"/>
        </c:scaling>
        <c:delete val="0"/>
        <c:axPos val="b"/>
        <c:numFmt formatCode="General" sourceLinked="1"/>
        <c:majorTickMark val="out"/>
        <c:minorTickMark val="none"/>
        <c:tickLblPos val="nextTo"/>
        <c:spPr>
          <a:noFill/>
          <a:ln w="15875" cap="flat" cmpd="sng" algn="ctr">
            <a:solidFill>
              <a:schemeClr val="tx1">
                <a:lumMod val="25000"/>
                <a:lumOff val="75000"/>
                <a:alpha val="27000"/>
              </a:schemeClr>
            </a:solidFill>
            <a:round/>
          </a:ln>
          <a:effectLst/>
        </c:spPr>
        <c:txPr>
          <a:bodyPr rot="-60000000" vert="horz"/>
          <a:lstStyle/>
          <a:p>
            <a:pPr>
              <a:defRPr sz="1000"/>
            </a:pPr>
            <a:endParaRPr lang="it-IT"/>
          </a:p>
        </c:txPr>
        <c:crossAx val="2108311448"/>
        <c:crosses val="autoZero"/>
        <c:auto val="1"/>
        <c:lblAlgn val="ctr"/>
        <c:lblOffset val="100"/>
        <c:noMultiLvlLbl val="1"/>
      </c:catAx>
      <c:valAx>
        <c:axId val="2108311448"/>
        <c:scaling>
          <c:orientation val="minMax"/>
        </c:scaling>
        <c:delete val="0"/>
        <c:axPos val="l"/>
        <c:majorGridlines>
          <c:spPr>
            <a:ln w="9525" cap="flat" cmpd="sng" algn="ctr">
              <a:solidFill>
                <a:schemeClr val="tx1">
                  <a:lumMod val="5000"/>
                  <a:lumOff val="95000"/>
                  <a:alpha val="30000"/>
                </a:schemeClr>
              </a:solidFill>
              <a:round/>
            </a:ln>
            <a:effectLst/>
          </c:spPr>
        </c:majorGridlines>
        <c:numFmt formatCode="&quot;€&quot;\ #,##0" sourceLinked="1"/>
        <c:majorTickMark val="none"/>
        <c:minorTickMark val="none"/>
        <c:tickLblPos val="nextTo"/>
        <c:spPr>
          <a:noFill/>
          <a:ln>
            <a:noFill/>
          </a:ln>
          <a:effectLst/>
        </c:spPr>
        <c:txPr>
          <a:bodyPr rot="-60000000" vert="horz"/>
          <a:lstStyle/>
          <a:p>
            <a:pPr>
              <a:defRPr/>
            </a:pPr>
            <a:endParaRPr lang="it-IT"/>
          </a:p>
        </c:txPr>
        <c:crossAx val="2108307928"/>
        <c:crosses val="autoZero"/>
        <c:crossBetween val="between"/>
      </c:valAx>
      <c:spPr>
        <a:noFill/>
        <a:ln>
          <a:noFill/>
        </a:ln>
        <a:effectLst/>
      </c:spPr>
    </c:plotArea>
    <c:legend>
      <c:legendPos val="b"/>
      <c:overlay val="0"/>
    </c:legend>
    <c:plotVisOnly val="1"/>
    <c:dispBlanksAs val="zero"/>
    <c:showDLblsOverMax val="0"/>
  </c:chart>
  <c:spPr>
    <a:noFill/>
    <a:ln>
      <a:noFill/>
    </a:ln>
    <a:effectLst/>
  </c:spPr>
  <c:txPr>
    <a:bodyPr/>
    <a:lstStyle/>
    <a:p>
      <a:pPr>
        <a:defRPr sz="80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MARGINE DI PROFITTO</c:v>
                </c:pt>
              </c:strCache>
            </c:strRef>
          </c:tx>
          <c:spPr>
            <a:ln w="28575" cap="rnd">
              <a:solidFill>
                <a:schemeClr val="accent1"/>
              </a:solidFill>
              <a:round/>
            </a:ln>
            <a:effectLst/>
          </c:spPr>
          <c:marker>
            <c:symbol val="none"/>
          </c:marker>
          <c:cat>
            <c:strRef>
              <c:f>Sheet1!$A$2:$A$4</c:f>
              <c:strCache>
                <c:ptCount val="3"/>
                <c:pt idx="0">
                  <c:v>A.1</c:v>
                </c:pt>
                <c:pt idx="1">
                  <c:v>A.2</c:v>
                </c:pt>
                <c:pt idx="2">
                  <c:v>A.3</c:v>
                </c:pt>
              </c:strCache>
            </c:strRef>
          </c:cat>
          <c:val>
            <c:numRef>
              <c:f>Sheet1!$B$2:$B$4</c:f>
              <c:numCache>
                <c:formatCode>0.00%</c:formatCode>
                <c:ptCount val="3"/>
                <c:pt idx="0" formatCode="0%">
                  <c:v>0.12</c:v>
                </c:pt>
                <c:pt idx="1">
                  <c:v>0.14949999999999999</c:v>
                </c:pt>
                <c:pt idx="2">
                  <c:v>0.17660000000000001</c:v>
                </c:pt>
              </c:numCache>
            </c:numRef>
          </c:val>
          <c:smooth val="0"/>
          <c:extLst>
            <c:ext xmlns:c16="http://schemas.microsoft.com/office/drawing/2014/chart" uri="{C3380CC4-5D6E-409C-BE32-E72D297353CC}">
              <c16:uniqueId val="{00000000-2882-49C9-839A-C4ECD525A123}"/>
            </c:ext>
          </c:extLst>
        </c:ser>
        <c:dLbls>
          <c:showLegendKey val="0"/>
          <c:showVal val="0"/>
          <c:showCatName val="0"/>
          <c:showSerName val="0"/>
          <c:showPercent val="0"/>
          <c:showBubbleSize val="0"/>
        </c:dLbls>
        <c:marker val="1"/>
        <c:smooth val="0"/>
        <c:axId val="1208420000"/>
        <c:axId val="1208423744"/>
      </c:lineChart>
      <c:lineChart>
        <c:grouping val="standard"/>
        <c:varyColors val="0"/>
        <c:ser>
          <c:idx val="1"/>
          <c:order val="1"/>
          <c:tx>
            <c:strRef>
              <c:f>Sheet1!$C$1</c:f>
              <c:strCache>
                <c:ptCount val="1"/>
                <c:pt idx="0">
                  <c:v>ACID TEST</c:v>
                </c:pt>
              </c:strCache>
            </c:strRef>
          </c:tx>
          <c:spPr>
            <a:ln w="28575" cap="rnd">
              <a:solidFill>
                <a:schemeClr val="accent2"/>
              </a:solidFill>
              <a:round/>
            </a:ln>
            <a:effectLst/>
          </c:spPr>
          <c:marker>
            <c:symbol val="none"/>
          </c:marker>
          <c:cat>
            <c:strRef>
              <c:f>Sheet1!$A$2:$A$4</c:f>
              <c:strCache>
                <c:ptCount val="3"/>
                <c:pt idx="0">
                  <c:v>A.1</c:v>
                </c:pt>
                <c:pt idx="1">
                  <c:v>A.2</c:v>
                </c:pt>
                <c:pt idx="2">
                  <c:v>A.3</c:v>
                </c:pt>
              </c:strCache>
            </c:strRef>
          </c:cat>
          <c:val>
            <c:numRef>
              <c:f>Sheet1!$C$2:$C$4</c:f>
              <c:numCache>
                <c:formatCode>General</c:formatCode>
                <c:ptCount val="3"/>
                <c:pt idx="0">
                  <c:v>2.34</c:v>
                </c:pt>
                <c:pt idx="1">
                  <c:v>3.66</c:v>
                </c:pt>
                <c:pt idx="2">
                  <c:v>6.77</c:v>
                </c:pt>
              </c:numCache>
            </c:numRef>
          </c:val>
          <c:smooth val="0"/>
          <c:extLst>
            <c:ext xmlns:c16="http://schemas.microsoft.com/office/drawing/2014/chart" uri="{C3380CC4-5D6E-409C-BE32-E72D297353CC}">
              <c16:uniqueId val="{00000001-2882-49C9-839A-C4ECD525A123}"/>
            </c:ext>
          </c:extLst>
        </c:ser>
        <c:dLbls>
          <c:showLegendKey val="0"/>
          <c:showVal val="0"/>
          <c:showCatName val="0"/>
          <c:showSerName val="0"/>
          <c:showPercent val="0"/>
          <c:showBubbleSize val="0"/>
        </c:dLbls>
        <c:marker val="1"/>
        <c:smooth val="0"/>
        <c:axId val="1208442464"/>
        <c:axId val="1208445792"/>
      </c:lineChart>
      <c:catAx>
        <c:axId val="1208420000"/>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3744"/>
        <c:crosses val="autoZero"/>
        <c:auto val="1"/>
        <c:lblAlgn val="ctr"/>
        <c:lblOffset val="100"/>
        <c:noMultiLvlLbl val="0"/>
      </c:catAx>
      <c:valAx>
        <c:axId val="1208423744"/>
        <c:scaling>
          <c:orientation val="minMax"/>
        </c:scaling>
        <c:delete val="0"/>
        <c:axPos val="l"/>
        <c:majorGridlines>
          <c:spPr>
            <a:ln>
              <a:solidFill>
                <a:schemeClr val="accent4">
                  <a:alpha val="10000"/>
                </a:schemeClr>
              </a:solidFill>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0000"/>
        <c:crosses val="autoZero"/>
        <c:crossBetween val="between"/>
        <c:majorUnit val="4.0000000000000008E-2"/>
      </c:valAx>
      <c:valAx>
        <c:axId val="1208445792"/>
        <c:scaling>
          <c:orientation val="minMax"/>
          <c:max val="7"/>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42464"/>
        <c:crosses val="max"/>
        <c:crossBetween val="between"/>
      </c:valAx>
      <c:catAx>
        <c:axId val="1208442464"/>
        <c:scaling>
          <c:orientation val="minMax"/>
        </c:scaling>
        <c:delete val="1"/>
        <c:axPos val="b"/>
        <c:numFmt formatCode="General" sourceLinked="1"/>
        <c:majorTickMark val="none"/>
        <c:minorTickMark val="none"/>
        <c:tickLblPos val="nextTo"/>
        <c:crossAx val="1208445792"/>
        <c:crosses val="autoZero"/>
        <c:auto val="1"/>
        <c:lblAlgn val="ctr"/>
        <c:lblOffset val="100"/>
        <c:noMultiLvlLbl val="0"/>
      </c:catAx>
      <c:spPr>
        <a:noFill/>
        <a:ln>
          <a:solidFill>
            <a:schemeClr val="accent4">
              <a:alpha val="41000"/>
            </a:schemeClr>
          </a:solidFill>
        </a:ln>
        <a:effectLst>
          <a:glow rad="127000">
            <a:schemeClr val="accent1">
              <a:alpha val="13000"/>
            </a:schemeClr>
          </a:glow>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legend>
    <c:plotVisOnly val="1"/>
    <c:dispBlanksAs val="gap"/>
    <c:showDLblsOverMax val="0"/>
  </c:chart>
  <c:spPr>
    <a:noFill/>
    <a:ln>
      <a:noFill/>
    </a:ln>
    <a:effectLst/>
  </c:spPr>
  <c:txPr>
    <a:bodyPr/>
    <a:lstStyle/>
    <a:p>
      <a:pPr>
        <a:defRPr>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FF2-4AD8-9422-9941B0FF0CE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FF2-4AD8-9422-9941B0FF0CE3}"/>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FF2-4AD8-9422-9941B0FF0CE3}"/>
              </c:ext>
            </c:extLst>
          </c:dPt>
          <c:cat>
            <c:strRef>
              <c:f>Sheet1!$A$2:$A$5</c:f>
              <c:strCache>
                <c:ptCount val="4"/>
                <c:pt idx="0">
                  <c:v>INVESTITORI</c:v>
                </c:pt>
                <c:pt idx="1">
                  <c:v>INVESTIMENTO CAPITALE PROPRIO</c:v>
                </c:pt>
                <c:pt idx="2">
                  <c:v>BANCA </c:v>
                </c:pt>
                <c:pt idx="3">
                  <c:v>ALTRI INVESTIMENTI</c:v>
                </c:pt>
              </c:strCache>
            </c:strRef>
          </c:cat>
          <c:val>
            <c:numRef>
              <c:f>Sheet1!$B$2:$B$5</c:f>
              <c:numCache>
                <c:formatCode>0%</c:formatCode>
                <c:ptCount val="4"/>
                <c:pt idx="0">
                  <c:v>0.39</c:v>
                </c:pt>
                <c:pt idx="1">
                  <c:v>0.2</c:v>
                </c:pt>
                <c:pt idx="2">
                  <c:v>0.2</c:v>
                </c:pt>
                <c:pt idx="3">
                  <c:v>0.21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49"/>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4DB-4C49-A143-869F975FCF5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4DB-4C49-A143-869F975FCF5C}"/>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4DB-4C49-A143-869F975FCF5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4DB-4C49-A143-869F975FCF5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4DB-4C49-A143-869F975FCF5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4DB-4C49-A143-869F975FCF5C}"/>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4DB-4C49-A143-869F975FCF5C}"/>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54DB-4C49-A143-869F975FCF5C}"/>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54DB-4C49-A143-869F975FCF5C}"/>
              </c:ext>
            </c:extLst>
          </c:dPt>
          <c:cat>
            <c:strRef>
              <c:f>Sheet1!$A$2:$A$11</c:f>
              <c:strCache>
                <c:ptCount val="10"/>
                <c:pt idx="0">
                  <c:v>MOBILI, ARREDI E ATTREZZATURE</c:v>
                </c:pt>
                <c:pt idx="1">
                  <c:v>RISTRUTTURAZIONE</c:v>
                </c:pt>
                <c:pt idx="2">
                  <c:v>ASSICURAZIONE PER ATTIVITÀ AL DETTAGLIO</c:v>
                </c:pt>
                <c:pt idx="3">
                  <c:v>INVENTARIO SCORTE BAR</c:v>
                </c:pt>
                <c:pt idx="4">
                  <c:v>MARKETING</c:v>
                </c:pt>
                <c:pt idx="5">
                  <c:v>CAPITALE OPERATIVO</c:v>
                </c:pt>
                <c:pt idx="6">
                  <c:v>SVILUPPO SITO WEB</c:v>
                </c:pt>
                <c:pt idx="7">
                  <c:v>COSTI VARI</c:v>
                </c:pt>
                <c:pt idx="8">
                  <c:v>CANONI INIZIALI DI LOCAZIONE</c:v>
                </c:pt>
                <c:pt idx="9">
                  <c:v>DEPOSITO CAUZIONALE</c:v>
                </c:pt>
              </c:strCache>
            </c:strRef>
          </c:cat>
          <c:val>
            <c:numRef>
              <c:f>Sheet1!$B$2:$B$11</c:f>
              <c:numCache>
                <c:formatCode>0%</c:formatCode>
                <c:ptCount val="10"/>
                <c:pt idx="0">
                  <c:v>0.24</c:v>
                </c:pt>
                <c:pt idx="1">
                  <c:v>0.2</c:v>
                </c:pt>
                <c:pt idx="2">
                  <c:v>0.02</c:v>
                </c:pt>
                <c:pt idx="3">
                  <c:v>0.08</c:v>
                </c:pt>
                <c:pt idx="4">
                  <c:v>0.04</c:v>
                </c:pt>
                <c:pt idx="5">
                  <c:v>0.28000000000000003</c:v>
                </c:pt>
                <c:pt idx="6">
                  <c:v>0.02</c:v>
                </c:pt>
                <c:pt idx="7">
                  <c:v>0.08</c:v>
                </c:pt>
                <c:pt idx="8">
                  <c:v>0.03</c:v>
                </c:pt>
                <c:pt idx="9">
                  <c:v>0.01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38"/>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2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cap="flat" cmpd="sng" algn="ctr">
        <a:solidFill>
          <a:schemeClr val="tx1">
            <a:lumMod val="65000"/>
            <a:lumOff val="35000"/>
          </a:schemeClr>
        </a:solidFill>
        <a:round/>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15875" cap="flat" cmpd="sng" algn="ctr">
        <a:solidFill>
          <a:schemeClr val="tx1">
            <a:lumMod val="65000"/>
            <a:lumOff val="3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BBA98F0-CF39-4F48-A4D3-989FC76A63B7}" type="datetime1">
              <a:rPr lang="it-IT" smtClean="0"/>
              <a:t>28/01/2023</a:t>
            </a:fld>
            <a:endParaRPr lang="it-IT"/>
          </a:p>
        </p:txBody>
      </p:sp>
      <p:sp>
        <p:nvSpPr>
          <p:cNvPr id="4" name="Segnaposto piè di pagina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2E29EE0F-113C-45AB-9877-4A16FFA6A9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EDB89D3-056A-4F4C-8125-EA7126289545}" type="slidenum">
              <a:rPr lang="it-IT" smtClean="0"/>
              <a:t>‹N›</a:t>
            </a:fld>
            <a:endParaRPr lang="it-IT"/>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A8BABA5-EEDD-4963-BE67-326CDD934392}" type="datetime1">
              <a:rPr lang="it-IT" noProof="0" smtClean="0"/>
              <a:t>28/01/2023</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F220CB7-DCA5-4E5B-97F1-300CDD8D2AAB}" type="slidenum">
              <a:rPr lang="it-IT" noProof="0" smtClean="0"/>
              <a:t>‹N›</a:t>
            </a:fld>
            <a:endParaRPr lang="it-IT" noProof="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a:t>
            </a:fld>
            <a:endParaRPr lang="it-IT"/>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16</a:t>
            </a:fld>
            <a:endParaRPr lang="it-IT"/>
          </a:p>
        </p:txBody>
      </p:sp>
    </p:spTree>
    <p:extLst>
      <p:ext uri="{BB962C8B-B14F-4D97-AF65-F5344CB8AC3E}">
        <p14:creationId xmlns:p14="http://schemas.microsoft.com/office/powerpoint/2010/main" val="3695700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17</a:t>
            </a:fld>
            <a:endParaRPr lang="it-IT"/>
          </a:p>
        </p:txBody>
      </p:sp>
    </p:spTree>
    <p:extLst>
      <p:ext uri="{BB962C8B-B14F-4D97-AF65-F5344CB8AC3E}">
        <p14:creationId xmlns:p14="http://schemas.microsoft.com/office/powerpoint/2010/main" val="3911923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18</a:t>
            </a:fld>
            <a:endParaRPr lang="it-IT"/>
          </a:p>
        </p:txBody>
      </p:sp>
    </p:spTree>
    <p:extLst>
      <p:ext uri="{BB962C8B-B14F-4D97-AF65-F5344CB8AC3E}">
        <p14:creationId xmlns:p14="http://schemas.microsoft.com/office/powerpoint/2010/main" val="1209867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19</a:t>
            </a:fld>
            <a:endParaRPr lang="it-IT"/>
          </a:p>
        </p:txBody>
      </p:sp>
    </p:spTree>
    <p:extLst>
      <p:ext uri="{BB962C8B-B14F-4D97-AF65-F5344CB8AC3E}">
        <p14:creationId xmlns:p14="http://schemas.microsoft.com/office/powerpoint/2010/main" val="1786551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20</a:t>
            </a:fld>
            <a:endParaRPr lang="it-IT"/>
          </a:p>
        </p:txBody>
      </p:sp>
    </p:spTree>
    <p:extLst>
      <p:ext uri="{BB962C8B-B14F-4D97-AF65-F5344CB8AC3E}">
        <p14:creationId xmlns:p14="http://schemas.microsoft.com/office/powerpoint/2010/main" val="3198814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21</a:t>
            </a:fld>
            <a:endParaRPr lang="it-IT"/>
          </a:p>
        </p:txBody>
      </p:sp>
    </p:spTree>
    <p:extLst>
      <p:ext uri="{BB962C8B-B14F-4D97-AF65-F5344CB8AC3E}">
        <p14:creationId xmlns:p14="http://schemas.microsoft.com/office/powerpoint/2010/main" val="3360345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22</a:t>
            </a:fld>
            <a:endParaRPr lang="it-IT"/>
          </a:p>
        </p:txBody>
      </p:sp>
    </p:spTree>
    <p:extLst>
      <p:ext uri="{BB962C8B-B14F-4D97-AF65-F5344CB8AC3E}">
        <p14:creationId xmlns:p14="http://schemas.microsoft.com/office/powerpoint/2010/main" val="1824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8</a:t>
            </a:fld>
            <a:endParaRPr lang="it-IT"/>
          </a:p>
        </p:txBody>
      </p:sp>
    </p:spTree>
    <p:extLst>
      <p:ext uri="{BB962C8B-B14F-4D97-AF65-F5344CB8AC3E}">
        <p14:creationId xmlns:p14="http://schemas.microsoft.com/office/powerpoint/2010/main" val="686636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9</a:t>
            </a:fld>
            <a:endParaRPr lang="it-IT"/>
          </a:p>
        </p:txBody>
      </p:sp>
    </p:spTree>
    <p:extLst>
      <p:ext uri="{BB962C8B-B14F-4D97-AF65-F5344CB8AC3E}">
        <p14:creationId xmlns:p14="http://schemas.microsoft.com/office/powerpoint/2010/main" val="2240485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10</a:t>
            </a:fld>
            <a:endParaRPr lang="it-IT"/>
          </a:p>
        </p:txBody>
      </p:sp>
    </p:spTree>
    <p:extLst>
      <p:ext uri="{BB962C8B-B14F-4D97-AF65-F5344CB8AC3E}">
        <p14:creationId xmlns:p14="http://schemas.microsoft.com/office/powerpoint/2010/main" val="4109116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11</a:t>
            </a:fld>
            <a:endParaRPr lang="it-IT"/>
          </a:p>
        </p:txBody>
      </p:sp>
    </p:spTree>
    <p:extLst>
      <p:ext uri="{BB962C8B-B14F-4D97-AF65-F5344CB8AC3E}">
        <p14:creationId xmlns:p14="http://schemas.microsoft.com/office/powerpoint/2010/main" val="3637990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12</a:t>
            </a:fld>
            <a:endParaRPr lang="it-IT"/>
          </a:p>
        </p:txBody>
      </p:sp>
    </p:spTree>
    <p:extLst>
      <p:ext uri="{BB962C8B-B14F-4D97-AF65-F5344CB8AC3E}">
        <p14:creationId xmlns:p14="http://schemas.microsoft.com/office/powerpoint/2010/main" val="1236496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13</a:t>
            </a:fld>
            <a:endParaRPr lang="it-IT"/>
          </a:p>
        </p:txBody>
      </p:sp>
    </p:spTree>
    <p:extLst>
      <p:ext uri="{BB962C8B-B14F-4D97-AF65-F5344CB8AC3E}">
        <p14:creationId xmlns:p14="http://schemas.microsoft.com/office/powerpoint/2010/main" val="2990794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14</a:t>
            </a:fld>
            <a:endParaRPr lang="it-IT"/>
          </a:p>
        </p:txBody>
      </p:sp>
    </p:spTree>
    <p:extLst>
      <p:ext uri="{BB962C8B-B14F-4D97-AF65-F5344CB8AC3E}">
        <p14:creationId xmlns:p14="http://schemas.microsoft.com/office/powerpoint/2010/main" val="2686353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15</a:t>
            </a:fld>
            <a:endParaRPr lang="it-IT"/>
          </a:p>
        </p:txBody>
      </p:sp>
    </p:spTree>
    <p:extLst>
      <p:ext uri="{BB962C8B-B14F-4D97-AF65-F5344CB8AC3E}">
        <p14:creationId xmlns:p14="http://schemas.microsoft.com/office/powerpoint/2010/main" val="1548597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Layout personalizzato">
    <p:spTree>
      <p:nvGrpSpPr>
        <p:cNvPr id="1" name=""/>
        <p:cNvGrpSpPr/>
        <p:nvPr/>
      </p:nvGrpSpPr>
      <p:grpSpPr>
        <a:xfrm>
          <a:off x="0" y="0"/>
          <a:ext cx="0" cy="0"/>
          <a:chOff x="0" y="0"/>
          <a:chExt cx="0" cy="0"/>
        </a:xfrm>
      </p:grpSpPr>
      <p:sp>
        <p:nvSpPr>
          <p:cNvPr id="4" name="Segnaposto immagine 3"/>
          <p:cNvSpPr>
            <a:spLocks noGrp="1"/>
          </p:cNvSpPr>
          <p:nvPr>
            <p:ph type="pic" sz="quarter" idx="10" hasCustomPrompt="1"/>
          </p:nvPr>
        </p:nvSpPr>
        <p:spPr>
          <a:xfrm>
            <a:off x="0" y="0"/>
            <a:ext cx="12192000" cy="6858000"/>
          </a:xfrm>
          <a:prstGeom prst="rect">
            <a:avLst/>
          </a:prstGeom>
        </p:spPr>
        <p:txBody>
          <a:bodyPr rtlCol="0"/>
          <a:lstStyle>
            <a:lvl1pPr marL="0" indent="0">
              <a:buNone/>
              <a:defRPr/>
            </a:lvl1pPr>
          </a:lstStyle>
          <a:p>
            <a:pPr rtl="0"/>
            <a:r>
              <a:rPr lang="it-IT" noProof="0"/>
              <a:t>Trascina qui l'immagine</a:t>
            </a:r>
          </a:p>
        </p:txBody>
      </p:sp>
      <p:sp>
        <p:nvSpPr>
          <p:cNvPr id="2" name="Titolo 1">
            <a:extLst>
              <a:ext uri="{FF2B5EF4-FFF2-40B4-BE49-F238E27FC236}">
                <a16:creationId xmlns:a16="http://schemas.microsoft.com/office/drawing/2014/main" id="{AAB8A1A3-5BFE-4E68-81F1-F52462776C9B}"/>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11146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1_Layout personalizza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BA1EF1-BFC9-4361-B215-2D83B16ABB49}"/>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71670997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24_Layout personalizzato">
    <p:spTree>
      <p:nvGrpSpPr>
        <p:cNvPr id="1" name=""/>
        <p:cNvGrpSpPr/>
        <p:nvPr/>
      </p:nvGrpSpPr>
      <p:grpSpPr>
        <a:xfrm>
          <a:off x="0" y="0"/>
          <a:ext cx="0" cy="0"/>
          <a:chOff x="0" y="0"/>
          <a:chExt cx="0" cy="0"/>
        </a:xfrm>
      </p:grpSpPr>
      <p:sp>
        <p:nvSpPr>
          <p:cNvPr id="4" name="Rettangolo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D751FFE5-84D8-43BD-9B0D-76C497F55535}"/>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05892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Layout personalizzato">
    <p:spTree>
      <p:nvGrpSpPr>
        <p:cNvPr id="1" name=""/>
        <p:cNvGrpSpPr/>
        <p:nvPr/>
      </p:nvGrpSpPr>
      <p:grpSpPr>
        <a:xfrm>
          <a:off x="0" y="0"/>
          <a:ext cx="0" cy="0"/>
          <a:chOff x="0" y="0"/>
          <a:chExt cx="0" cy="0"/>
        </a:xfrm>
      </p:grpSpPr>
      <p:sp>
        <p:nvSpPr>
          <p:cNvPr id="11" name="Rettangolo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29FB4FFF-4547-4B6C-9BF5-9A495C211033}"/>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41832539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5" name="Gruppo 14"/>
          <p:cNvGrpSpPr/>
          <p:nvPr userDrawn="1"/>
        </p:nvGrpSpPr>
        <p:grpSpPr>
          <a:xfrm rot="10800000">
            <a:off x="11858328" y="148422"/>
            <a:ext cx="332874" cy="590718"/>
            <a:chOff x="10026" y="148425"/>
            <a:chExt cx="332874" cy="590718"/>
          </a:xfrm>
        </p:grpSpPr>
        <p:sp>
          <p:nvSpPr>
            <p:cNvPr id="16" name="Rettangolo 15"/>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Rettangolo 1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 name="Rettangolo 1"/>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2" name="Casella di testo 11"/>
          <p:cNvSpPr txBox="1"/>
          <p:nvPr userDrawn="1"/>
        </p:nvSpPr>
        <p:spPr>
          <a:xfrm>
            <a:off x="11292841" y="6528300"/>
            <a:ext cx="799412" cy="276999"/>
          </a:xfrm>
          <a:prstGeom prst="rect">
            <a:avLst/>
          </a:prstGeom>
          <a:noFill/>
        </p:spPr>
        <p:txBody>
          <a:bodyPr wrap="square" rtlCol="0" anchor="ctr">
            <a:spAutoFit/>
          </a:bodyPr>
          <a:lstStyle/>
          <a:p>
            <a:pPr algn="r" rtl="0"/>
            <a:fld id="{260E2A6B-A809-4840-BF14-8648BC0BDF87}" type="slidenum">
              <a:rPr lang="it-IT" sz="1200" b="0" i="0" strike="noStrike" spc="0" noProof="0" smtClean="0">
                <a:solidFill>
                  <a:schemeClr val="accent1"/>
                </a:solidFill>
                <a:latin typeface="+mn-lt"/>
                <a:ea typeface="Roboto Condensed Light" panose="02000000000000000000" pitchFamily="2" charset="0"/>
                <a:cs typeface="Segoe UI Light" panose="020B0502040204020203" pitchFamily="34" charset="0"/>
              </a:rPr>
              <a:pPr algn="r" rtl="0"/>
              <a:t>‹N›</a:t>
            </a:fld>
            <a:endParaRPr lang="it-IT" sz="8000" b="0" i="0" strike="noStrike" spc="0" noProof="0">
              <a:solidFill>
                <a:schemeClr val="accent1"/>
              </a:solidFill>
              <a:latin typeface="+mn-lt"/>
              <a:ea typeface="Roboto Condensed Light" panose="02000000000000000000" pitchFamily="2" charset="0"/>
              <a:cs typeface="Segoe UI Light" panose="020B0502040204020203" pitchFamily="34" charset="0"/>
            </a:endParaRPr>
          </a:p>
        </p:txBody>
      </p:sp>
      <p:sp>
        <p:nvSpPr>
          <p:cNvPr id="9" name="Casella di testo 8"/>
          <p:cNvSpPr txBox="1"/>
          <p:nvPr userDrawn="1"/>
        </p:nvSpPr>
        <p:spPr>
          <a:xfrm>
            <a:off x="68580" y="6528300"/>
            <a:ext cx="1684329" cy="276999"/>
          </a:xfrm>
          <a:prstGeom prst="rect">
            <a:avLst/>
          </a:prstGeom>
          <a:noFill/>
        </p:spPr>
        <p:txBody>
          <a:bodyPr wrap="square" rtlCol="0">
            <a:spAutoFit/>
          </a:bodyPr>
          <a:lstStyle/>
          <a:p>
            <a:pPr algn="l" rtl="0"/>
            <a:r>
              <a:rPr lang="it-IT" sz="1200" b="1" noProof="0">
                <a:solidFill>
                  <a:schemeClr val="accent1"/>
                </a:solidFill>
                <a:latin typeface="+mn-lt"/>
              </a:rPr>
              <a:t>La tua caffetteria</a:t>
            </a:r>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781" r:id="rId3"/>
    <p:sldLayoutId id="214748369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chart" Target="../charts/chart3.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Segnaposto immagine 15" descr="Immagine che contiene testo, articoli, regina, parecchi&#10;&#10;Descrizione generata automaticamente">
            <a:extLst>
              <a:ext uri="{FF2B5EF4-FFF2-40B4-BE49-F238E27FC236}">
                <a16:creationId xmlns:a16="http://schemas.microsoft.com/office/drawing/2014/main" id="{BF451260-EA9C-33FE-2EB7-C448DF2B6DF6}"/>
              </a:ext>
            </a:extLst>
          </p:cNvPr>
          <p:cNvPicPr>
            <a:picLocks noGrp="1" noChangeAspect="1"/>
          </p:cNvPicPr>
          <p:nvPr>
            <p:ph type="pic" sz="quarter" idx="10"/>
          </p:nvPr>
        </p:nvPicPr>
        <p:blipFill>
          <a:blip r:embed="rId3"/>
          <a:srcRect t="21875" b="21875"/>
          <a:stretch>
            <a:fillRect/>
          </a:stretch>
        </p:blipFill>
        <p:spPr/>
      </p:pic>
      <p:sp>
        <p:nvSpPr>
          <p:cNvPr id="6" name="Rettangolo 5">
            <a:extLst>
              <a:ext uri="{C183D7F6-B498-43B3-948B-1728B52AA6E4}">
                <adec:decorative xmlns:adec="http://schemas.microsoft.com/office/drawing/2017/decorative" val="1"/>
              </a:ext>
            </a:extLst>
          </p:cNvPr>
          <p:cNvSpPr/>
          <p:nvPr/>
        </p:nvSpPr>
        <p:spPr bwMode="black">
          <a:xfrm>
            <a:off x="0" y="0"/>
            <a:ext cx="12192000" cy="6858000"/>
          </a:xfrm>
          <a:prstGeom prst="rect">
            <a:avLst/>
          </a:prstGeom>
          <a:solidFill>
            <a:schemeClr val="tx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2" name="Casella di testo 21"/>
          <p:cNvSpPr txBox="1"/>
          <p:nvPr/>
        </p:nvSpPr>
        <p:spPr bwMode="white">
          <a:xfrm>
            <a:off x="4497653" y="4658381"/>
            <a:ext cx="3196709" cy="584775"/>
          </a:xfrm>
          <a:prstGeom prst="rect">
            <a:avLst/>
          </a:prstGeom>
          <a:noFill/>
        </p:spPr>
        <p:txBody>
          <a:bodyPr wrap="none" rtlCol="0">
            <a:spAutoFit/>
          </a:bodyPr>
          <a:lstStyle/>
          <a:p>
            <a:pPr algn="ctr" rtl="0"/>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Barbooking.it</a:t>
            </a:r>
          </a:p>
        </p:txBody>
      </p:sp>
      <p:sp>
        <p:nvSpPr>
          <p:cNvPr id="23" name="Casella di testo 22"/>
          <p:cNvSpPr txBox="1"/>
          <p:nvPr/>
        </p:nvSpPr>
        <p:spPr bwMode="white">
          <a:xfrm>
            <a:off x="3454064" y="6423298"/>
            <a:ext cx="5283883" cy="338554"/>
          </a:xfrm>
          <a:prstGeom prst="rect">
            <a:avLst/>
          </a:prstGeom>
          <a:noFill/>
        </p:spPr>
        <p:txBody>
          <a:bodyPr wrap="none" rtlCol="0">
            <a:spAutoFit/>
          </a:bodyPr>
          <a:lstStyle/>
          <a:p>
            <a:pPr algn="ctr" rtl="0"/>
            <a:r>
              <a:rPr lang="it-IT" sz="1600" spc="600" noProof="1">
                <a:solidFill>
                  <a:schemeClr val="bg1"/>
                </a:solidFill>
                <a:latin typeface="Arial" panose="020B0604020202020204" pitchFamily="34" charset="0"/>
                <a:ea typeface="Lato" panose="020F0502020204030203" pitchFamily="34" charset="0"/>
                <a:cs typeface="Arial" panose="020B0604020202020204" pitchFamily="34" charset="0"/>
              </a:rPr>
              <a:t>THE JEAN MONNET SMART BAR</a:t>
            </a:r>
          </a:p>
        </p:txBody>
      </p:sp>
      <p:pic>
        <p:nvPicPr>
          <p:cNvPr id="26" name="Immagine 25">
            <a:extLst>
              <a:ext uri="{FF2B5EF4-FFF2-40B4-BE49-F238E27FC236}">
                <a16:creationId xmlns:a16="http://schemas.microsoft.com/office/drawing/2014/main" id="{9D987BEA-710A-B6D8-F366-AB0F1B48BE8E}"/>
              </a:ext>
            </a:extLst>
          </p:cNvPr>
          <p:cNvPicPr>
            <a:picLocks noChangeAspect="1"/>
          </p:cNvPicPr>
          <p:nvPr/>
        </p:nvPicPr>
        <p:blipFill>
          <a:blip r:embed="rId4"/>
          <a:stretch>
            <a:fillRect/>
          </a:stretch>
        </p:blipFill>
        <p:spPr>
          <a:xfrm>
            <a:off x="3181350" y="296999"/>
            <a:ext cx="5829300" cy="5829300"/>
          </a:xfrm>
          <a:prstGeom prst="rect">
            <a:avLst/>
          </a:prstGeom>
        </p:spPr>
      </p:pic>
    </p:spTree>
    <p:extLst>
      <p:ext uri="{BB962C8B-B14F-4D97-AF65-F5344CB8AC3E}">
        <p14:creationId xmlns:p14="http://schemas.microsoft.com/office/powerpoint/2010/main" val="137223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1608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9" y="1422338"/>
            <a:ext cx="5258416" cy="889859"/>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IL CLIENTE VORRÀ TORNARE?</a:t>
            </a:r>
          </a:p>
        </p:txBody>
      </p:sp>
      <p:sp>
        <p:nvSpPr>
          <p:cNvPr id="19" name="Rettangolo 18"/>
          <p:cNvSpPr/>
          <p:nvPr/>
        </p:nvSpPr>
        <p:spPr>
          <a:xfrm>
            <a:off x="961229" y="2563242"/>
            <a:ext cx="4508393" cy="2133405"/>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Meno coda, meno attesa</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Disponibilità garantita </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Pagamenti veloci</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1164717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PROSPETTIVE DI SETTORE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rgbClr val="FCD9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endParaRPr>
            </a:p>
          </p:txBody>
        </p:sp>
      </p:grpSp>
      <p:grpSp>
        <p:nvGrpSpPr>
          <p:cNvPr id="9" name="Gruppo 8" descr="Colonna 1"/>
          <p:cNvGrpSpPr/>
          <p:nvPr/>
        </p:nvGrpSpPr>
        <p:grpSpPr>
          <a:xfrm>
            <a:off x="3035613" y="2187952"/>
            <a:ext cx="1889760" cy="1019056"/>
            <a:chOff x="2506980" y="1891784"/>
            <a:chExt cx="1889760" cy="1019056"/>
          </a:xfrm>
        </p:grpSpPr>
        <p:grpSp>
          <p:nvGrpSpPr>
            <p:cNvPr id="7" name="Gruppo 6"/>
            <p:cNvGrpSpPr/>
            <p:nvPr/>
          </p:nvGrpSpPr>
          <p:grpSpPr>
            <a:xfrm>
              <a:off x="2506980" y="1912620"/>
              <a:ext cx="1889760" cy="998220"/>
              <a:chOff x="960120" y="1737360"/>
              <a:chExt cx="1889760" cy="998220"/>
            </a:xfrm>
          </p:grpSpPr>
          <p:sp>
            <p:nvSpPr>
              <p:cNvPr id="5" name="Rettangolo 4">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1" name="Rettangolo 5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8" name="Casella di testo 7"/>
            <p:cNvSpPr txBox="1"/>
            <p:nvPr/>
          </p:nvSpPr>
          <p:spPr>
            <a:xfrm>
              <a:off x="3030621" y="1891784"/>
              <a:ext cx="800219"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1800</a:t>
              </a:r>
            </a:p>
          </p:txBody>
        </p:sp>
        <p:sp>
          <p:nvSpPr>
            <p:cNvPr id="54" name="Casella di testo 53"/>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Alunni nella scuola</a:t>
              </a:r>
            </a:p>
          </p:txBody>
        </p:sp>
      </p:grpSp>
      <p:grpSp>
        <p:nvGrpSpPr>
          <p:cNvPr id="56" name="Gruppo 55" descr="Colonna 2"/>
          <p:cNvGrpSpPr/>
          <p:nvPr/>
        </p:nvGrpSpPr>
        <p:grpSpPr>
          <a:xfrm>
            <a:off x="5157783" y="2197249"/>
            <a:ext cx="1889760" cy="1019056"/>
            <a:chOff x="2506980" y="1891784"/>
            <a:chExt cx="1889760" cy="1019056"/>
          </a:xfrm>
        </p:grpSpPr>
        <p:grpSp>
          <p:nvGrpSpPr>
            <p:cNvPr id="57" name="Gruppo 56"/>
            <p:cNvGrpSpPr/>
            <p:nvPr/>
          </p:nvGrpSpPr>
          <p:grpSpPr>
            <a:xfrm>
              <a:off x="2506980" y="1912620"/>
              <a:ext cx="1889760" cy="998220"/>
              <a:chOff x="960120" y="1737360"/>
              <a:chExt cx="1889760" cy="998220"/>
            </a:xfrm>
          </p:grpSpPr>
          <p:sp>
            <p:nvSpPr>
              <p:cNvPr id="60" name="Rettangolo 59">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1" name="Rettangolo 6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58" name="Casella di testo 57"/>
            <p:cNvSpPr txBox="1"/>
            <p:nvPr/>
          </p:nvSpPr>
          <p:spPr>
            <a:xfrm>
              <a:off x="3107565" y="1891784"/>
              <a:ext cx="646331"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160</a:t>
              </a:r>
            </a:p>
          </p:txBody>
        </p:sp>
        <p:sp>
          <p:nvSpPr>
            <p:cNvPr id="59" name="Casella di testo 58"/>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Personale scolastico</a:t>
              </a:r>
            </a:p>
          </p:txBody>
        </p:sp>
      </p:grpSp>
      <p:grpSp>
        <p:nvGrpSpPr>
          <p:cNvPr id="62" name="Gruppo 61" descr="Colonna 3"/>
          <p:cNvGrpSpPr/>
          <p:nvPr/>
        </p:nvGrpSpPr>
        <p:grpSpPr>
          <a:xfrm>
            <a:off x="7283763" y="2197249"/>
            <a:ext cx="1889760" cy="1019056"/>
            <a:chOff x="2506980" y="1891784"/>
            <a:chExt cx="1889760" cy="1019056"/>
          </a:xfrm>
        </p:grpSpPr>
        <p:grpSp>
          <p:nvGrpSpPr>
            <p:cNvPr id="63" name="Gruppo 62"/>
            <p:cNvGrpSpPr/>
            <p:nvPr/>
          </p:nvGrpSpPr>
          <p:grpSpPr>
            <a:xfrm>
              <a:off x="2506980" y="1912620"/>
              <a:ext cx="1889760" cy="998220"/>
              <a:chOff x="960120" y="1737360"/>
              <a:chExt cx="1889760" cy="998220"/>
            </a:xfrm>
          </p:grpSpPr>
          <p:sp>
            <p:nvSpPr>
              <p:cNvPr id="66" name="Rettangolo 65">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7" name="Rettangolo 66">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64" name="Casella di testo 63"/>
            <p:cNvSpPr txBox="1"/>
            <p:nvPr/>
          </p:nvSpPr>
          <p:spPr>
            <a:xfrm>
              <a:off x="3184510" y="1891784"/>
              <a:ext cx="492444"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30</a:t>
              </a:r>
            </a:p>
          </p:txBody>
        </p:sp>
        <p:sp>
          <p:nvSpPr>
            <p:cNvPr id="65" name="Casella di testo 64"/>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Collaboratori scolastici</a:t>
              </a:r>
            </a:p>
          </p:txBody>
        </p:sp>
      </p:grpSp>
      <p:grpSp>
        <p:nvGrpSpPr>
          <p:cNvPr id="83" name="Gruppo 82" descr="Testo del pulsante"/>
          <p:cNvGrpSpPr/>
          <p:nvPr/>
        </p:nvGrpSpPr>
        <p:grpSpPr>
          <a:xfrm>
            <a:off x="4422086" y="4660751"/>
            <a:ext cx="3347826" cy="702368"/>
            <a:chOff x="2670968" y="1912620"/>
            <a:chExt cx="1561785" cy="327660"/>
          </a:xfrm>
          <a:solidFill>
            <a:srgbClr val="FCD904"/>
          </a:solidFill>
        </p:grpSpPr>
        <p:sp>
          <p:nvSpPr>
            <p:cNvPr id="87" name="Rettangolo 86">
              <a:extLst>
                <a:ext uri="{C183D7F6-B498-43B3-948B-1728B52AA6E4}">
                  <adec:decorative xmlns:adec="http://schemas.microsoft.com/office/drawing/2017/decorative" val="1"/>
                </a:ext>
              </a:extLst>
            </p:cNvPr>
            <p:cNvSpPr/>
            <p:nvPr/>
          </p:nvSpPr>
          <p:spPr>
            <a:xfrm>
              <a:off x="2670968" y="1912620"/>
              <a:ext cx="1561785" cy="3276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Black" panose="020B0A04020102020204" pitchFamily="34" charset="0"/>
                <a:ea typeface="Lato Black" panose="020F0502020204030203" pitchFamily="34" charset="0"/>
                <a:cs typeface="Lato Black" panose="020F0502020204030203" pitchFamily="34" charset="0"/>
              </a:endParaRPr>
            </a:p>
          </p:txBody>
        </p:sp>
        <p:sp>
          <p:nvSpPr>
            <p:cNvPr id="85" name="Casella di testo 84"/>
            <p:cNvSpPr txBox="1"/>
            <p:nvPr/>
          </p:nvSpPr>
          <p:spPr>
            <a:xfrm>
              <a:off x="2750711" y="1925691"/>
              <a:ext cx="1402298" cy="301518"/>
            </a:xfrm>
            <a:prstGeom prst="rect">
              <a:avLst/>
            </a:prstGeom>
            <a:grpFill/>
          </p:spPr>
          <p:txBody>
            <a:bodyPr wrap="none" rtlCol="0">
              <a:spAutoFit/>
            </a:bodyPr>
            <a:lstStyle/>
            <a:p>
              <a:pPr algn="ctr" rtl="0"/>
              <a:r>
                <a:rPr lang="it-IT" sz="3600" noProof="1">
                  <a:solidFill>
                    <a:schemeClr val="tx2"/>
                  </a:solidFill>
                  <a:latin typeface="Arial Black" panose="020B0A04020102020204" pitchFamily="34" charset="0"/>
                  <a:ea typeface="Lato Black" panose="020F0502020204030203" pitchFamily="34" charset="0"/>
                  <a:cs typeface="Lato Black" panose="020F0502020204030203" pitchFamily="34" charset="0"/>
                </a:rPr>
                <a:t>SUCCESSO</a:t>
              </a:r>
            </a:p>
          </p:txBody>
        </p:sp>
      </p:grpSp>
      <p:cxnSp>
        <p:nvCxnSpPr>
          <p:cNvPr id="14" name="Connettore a gomito 13">
            <a:extLst>
              <a:ext uri="{C183D7F6-B498-43B3-948B-1728B52AA6E4}">
                <adec:decorative xmlns:adec="http://schemas.microsoft.com/office/drawing/2017/decorative" val="1"/>
              </a:ext>
            </a:extLst>
          </p:cNvPr>
          <p:cNvCxnSpPr>
            <a:cxnSpLocks/>
          </p:cNvCxnSpPr>
          <p:nvPr/>
        </p:nvCxnSpPr>
        <p:spPr>
          <a:xfrm rot="16200000" flipH="1">
            <a:off x="5723068" y="1472052"/>
            <a:ext cx="776344" cy="4246255"/>
          </a:xfrm>
          <a:prstGeom prst="bentConnector2">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C183D7F6-B498-43B3-948B-1728B52AA6E4}">
                <adec:decorative xmlns:adec="http://schemas.microsoft.com/office/drawing/2017/decorative" val="1"/>
              </a:ext>
            </a:extLst>
          </p:cNvPr>
          <p:cNvCxnSpPr>
            <a:stCxn id="67" idx="2"/>
          </p:cNvCxnSpPr>
          <p:nvPr/>
        </p:nvCxnSpPr>
        <p:spPr>
          <a:xfrm>
            <a:off x="8228643" y="3216305"/>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02" name="Connettore diritto 101">
            <a:extLst>
              <a:ext uri="{C183D7F6-B498-43B3-948B-1728B52AA6E4}">
                <adec:decorative xmlns:adec="http://schemas.microsoft.com/office/drawing/2017/decorative" val="1"/>
              </a:ext>
            </a:extLst>
          </p:cNvPr>
          <p:cNvCxnSpPr/>
          <p:nvPr/>
        </p:nvCxnSpPr>
        <p:spPr>
          <a:xfrm>
            <a:off x="6094848" y="3216302"/>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7" name="Connettore diritto con freccia 26">
            <a:extLst>
              <a:ext uri="{C183D7F6-B498-43B3-948B-1728B52AA6E4}">
                <adec:decorative xmlns:adec="http://schemas.microsoft.com/office/drawing/2017/decorative" val="1"/>
              </a:ext>
            </a:extLst>
          </p:cNvPr>
          <p:cNvCxnSpPr/>
          <p:nvPr/>
        </p:nvCxnSpPr>
        <p:spPr>
          <a:xfrm>
            <a:off x="6095999" y="3983352"/>
            <a:ext cx="0" cy="606936"/>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4" name="Titolo 3" hidden="1">
            <a:extLst>
              <a:ext uri="{FF2B5EF4-FFF2-40B4-BE49-F238E27FC236}">
                <a16:creationId xmlns:a16="http://schemas.microsoft.com/office/drawing/2014/main" id="{6BE13EF6-C310-4B5C-82B9-B423DA069543}"/>
              </a:ext>
            </a:extLst>
          </p:cNvPr>
          <p:cNvSpPr>
            <a:spLocks noGrp="1"/>
          </p:cNvSpPr>
          <p:nvPr>
            <p:ph type="title"/>
          </p:nvPr>
        </p:nvSpPr>
        <p:spPr/>
        <p:txBody>
          <a:bodyPr rtlCol="0"/>
          <a:lstStyle/>
          <a:p>
            <a:pPr rtl="0"/>
            <a:r>
              <a:rPr lang="it-IT" noProof="1"/>
              <a:t>Diapositiva 3</a:t>
            </a:r>
          </a:p>
        </p:txBody>
      </p:sp>
      <p:sp>
        <p:nvSpPr>
          <p:cNvPr id="10" name="Casella di testo 1133">
            <a:extLst>
              <a:ext uri="{FF2B5EF4-FFF2-40B4-BE49-F238E27FC236}">
                <a16:creationId xmlns:a16="http://schemas.microsoft.com/office/drawing/2014/main" id="{5FC4027B-C8CF-2F8A-5EA8-BCB749325B26}"/>
              </a:ext>
            </a:extLst>
          </p:cNvPr>
          <p:cNvSpPr txBox="1"/>
          <p:nvPr/>
        </p:nvSpPr>
        <p:spPr>
          <a:xfrm>
            <a:off x="3020253" y="1530589"/>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2000</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POTENZIALI</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CLIENTI</a:t>
            </a:r>
          </a:p>
        </p:txBody>
      </p:sp>
      <p:pic>
        <p:nvPicPr>
          <p:cNvPr id="33" name="Immagine 32">
            <a:extLst>
              <a:ext uri="{FF2B5EF4-FFF2-40B4-BE49-F238E27FC236}">
                <a16:creationId xmlns:a16="http://schemas.microsoft.com/office/drawing/2014/main" id="{D811E5FA-907B-4342-A1C2-71BEEE78020A}"/>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845286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childTnLst>
                                </p:cTn>
                              </p:par>
                              <p:par>
                                <p:cTn id="11" presetID="10" presetClass="entr" presetSubtype="0" fill="hold" nodeType="withEffect">
                                  <p:stCondLst>
                                    <p:cond delay="5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750"/>
                                        <p:tgtEl>
                                          <p:spTgt spid="56"/>
                                        </p:tgtEl>
                                      </p:cBhvr>
                                    </p:animEffect>
                                  </p:childTnLst>
                                </p:cTn>
                              </p:par>
                              <p:par>
                                <p:cTn id="14" presetID="10" presetClass="entr" presetSubtype="0" fill="hold" nodeType="withEffect">
                                  <p:stCondLst>
                                    <p:cond delay="500"/>
                                  </p:stCondLst>
                                  <p:childTnLst>
                                    <p:set>
                                      <p:cBhvr>
                                        <p:cTn id="15" dur="1" fill="hold">
                                          <p:stCondLst>
                                            <p:cond delay="0"/>
                                          </p:stCondLst>
                                        </p:cTn>
                                        <p:tgtEl>
                                          <p:spTgt spid="62"/>
                                        </p:tgtEl>
                                        <p:attrNameLst>
                                          <p:attrName>style.visibility</p:attrName>
                                        </p:attrNameLst>
                                      </p:cBhvr>
                                      <p:to>
                                        <p:strVal val="visible"/>
                                      </p:to>
                                    </p:set>
                                    <p:animEffect transition="in" filter="fade">
                                      <p:cBhvr>
                                        <p:cTn id="16" dur="750"/>
                                        <p:tgtEl>
                                          <p:spTgt spid="62"/>
                                        </p:tgtEl>
                                      </p:cBhvr>
                                    </p:animEffect>
                                  </p:childTnLst>
                                </p:cTn>
                              </p:par>
                            </p:childTnLst>
                          </p:cTn>
                        </p:par>
                        <p:par>
                          <p:cTn id="17" fill="hold">
                            <p:stCondLst>
                              <p:cond delay="1250"/>
                            </p:stCondLst>
                            <p:childTnLst>
                              <p:par>
                                <p:cTn id="18" presetID="16" presetClass="entr" presetSubtype="21"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inVertical)">
                                      <p:cBhvr>
                                        <p:cTn id="20" dur="1000"/>
                                        <p:tgtEl>
                                          <p:spTgt spid="14"/>
                                        </p:tgtEl>
                                      </p:cBhvr>
                                    </p:animEffect>
                                  </p:childTnLst>
                                </p:cTn>
                              </p:par>
                              <p:par>
                                <p:cTn id="21" presetID="22" presetClass="entr" presetSubtype="1" fill="hold" nodeType="withEffect">
                                  <p:stCondLst>
                                    <p:cond delay="250"/>
                                  </p:stCondLst>
                                  <p:childTnLst>
                                    <p:set>
                                      <p:cBhvr>
                                        <p:cTn id="22" dur="1" fill="hold">
                                          <p:stCondLst>
                                            <p:cond delay="0"/>
                                          </p:stCondLst>
                                        </p:cTn>
                                        <p:tgtEl>
                                          <p:spTgt spid="102"/>
                                        </p:tgtEl>
                                        <p:attrNameLst>
                                          <p:attrName>style.visibility</p:attrName>
                                        </p:attrNameLst>
                                      </p:cBhvr>
                                      <p:to>
                                        <p:strVal val="visible"/>
                                      </p:to>
                                    </p:set>
                                    <p:animEffect transition="in" filter="wipe(up)">
                                      <p:cBhvr>
                                        <p:cTn id="23" dur="500"/>
                                        <p:tgtEl>
                                          <p:spTgt spid="102"/>
                                        </p:tgtEl>
                                      </p:cBhvr>
                                    </p:animEffect>
                                  </p:childTnLst>
                                </p:cTn>
                              </p:par>
                              <p:par>
                                <p:cTn id="24" presetID="22" presetClass="entr" presetSubtype="1" fill="hold" nodeType="withEffect">
                                  <p:stCondLst>
                                    <p:cond delay="500"/>
                                  </p:stCondLst>
                                  <p:childTnLst>
                                    <p:set>
                                      <p:cBhvr>
                                        <p:cTn id="25" dur="1" fill="hold">
                                          <p:stCondLst>
                                            <p:cond delay="0"/>
                                          </p:stCondLst>
                                        </p:cTn>
                                        <p:tgtEl>
                                          <p:spTgt spid="24"/>
                                        </p:tgtEl>
                                        <p:attrNameLst>
                                          <p:attrName>style.visibility</p:attrName>
                                        </p:attrNameLst>
                                      </p:cBhvr>
                                      <p:to>
                                        <p:strVal val="visible"/>
                                      </p:to>
                                    </p:set>
                                    <p:animEffect transition="in" filter="wipe(up)">
                                      <p:cBhvr>
                                        <p:cTn id="26" dur="500"/>
                                        <p:tgtEl>
                                          <p:spTgt spid="24"/>
                                        </p:tgtEl>
                                      </p:cBhvr>
                                    </p:animEffect>
                                  </p:childTnLst>
                                </p:cTn>
                              </p:par>
                            </p:childTnLst>
                          </p:cTn>
                        </p:par>
                        <p:par>
                          <p:cTn id="27" fill="hold">
                            <p:stCondLst>
                              <p:cond delay="2250"/>
                            </p:stCondLst>
                            <p:childTnLst>
                              <p:par>
                                <p:cTn id="28" presetID="22" presetClass="entr" presetSubtype="1"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2750"/>
                            </p:stCondLst>
                            <p:childTnLst>
                              <p:par>
                                <p:cTn id="32" presetID="53" presetClass="entr" presetSubtype="16" fill="hold" nodeType="afterEffect">
                                  <p:stCondLst>
                                    <p:cond delay="0"/>
                                  </p:stCondLst>
                                  <p:childTnLst>
                                    <p:set>
                                      <p:cBhvr>
                                        <p:cTn id="33" dur="1" fill="hold">
                                          <p:stCondLst>
                                            <p:cond delay="0"/>
                                          </p:stCondLst>
                                        </p:cTn>
                                        <p:tgtEl>
                                          <p:spTgt spid="83"/>
                                        </p:tgtEl>
                                        <p:attrNameLst>
                                          <p:attrName>style.visibility</p:attrName>
                                        </p:attrNameLst>
                                      </p:cBhvr>
                                      <p:to>
                                        <p:strVal val="visible"/>
                                      </p:to>
                                    </p:set>
                                    <p:anim calcmode="lin" valueType="num">
                                      <p:cBhvr>
                                        <p:cTn id="34" dur="500" fill="hold"/>
                                        <p:tgtEl>
                                          <p:spTgt spid="83"/>
                                        </p:tgtEl>
                                        <p:attrNameLst>
                                          <p:attrName>ppt_w</p:attrName>
                                        </p:attrNameLst>
                                      </p:cBhvr>
                                      <p:tavLst>
                                        <p:tav tm="0">
                                          <p:val>
                                            <p:fltVal val="0"/>
                                          </p:val>
                                        </p:tav>
                                        <p:tav tm="100000">
                                          <p:val>
                                            <p:strVal val="#ppt_w"/>
                                          </p:val>
                                        </p:tav>
                                      </p:tavLst>
                                    </p:anim>
                                    <p:anim calcmode="lin" valueType="num">
                                      <p:cBhvr>
                                        <p:cTn id="35" dur="500" fill="hold"/>
                                        <p:tgtEl>
                                          <p:spTgt spid="83"/>
                                        </p:tgtEl>
                                        <p:attrNameLst>
                                          <p:attrName>ppt_h</p:attrName>
                                        </p:attrNameLst>
                                      </p:cBhvr>
                                      <p:tavLst>
                                        <p:tav tm="0">
                                          <p:val>
                                            <p:fltVal val="0"/>
                                          </p:val>
                                        </p:tav>
                                        <p:tav tm="100000">
                                          <p:val>
                                            <p:strVal val="#ppt_h"/>
                                          </p:val>
                                        </p:tav>
                                      </p:tavLst>
                                    </p:anim>
                                    <p:animEffect transition="in" filter="fade">
                                      <p:cBhvr>
                                        <p:cTn id="36" dur="500"/>
                                        <p:tgtEl>
                                          <p:spTgt spid="8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113362"/>
            <a:ext cx="6099463"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IL MERCATO</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sp>
          <p:nvSpPr>
            <p:cNvPr id="49" name="Rettangolo 48"/>
            <p:cNvSpPr/>
            <p:nvPr/>
          </p:nvSpPr>
          <p:spPr>
            <a:xfrm>
              <a:off x="251460"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grpSp>
      <p:sp>
        <p:nvSpPr>
          <p:cNvPr id="44" name="Rettangolo 43">
            <a:extLst>
              <a:ext uri="{C183D7F6-B498-43B3-948B-1728B52AA6E4}">
                <adec:decorative xmlns:adec="http://schemas.microsoft.com/office/drawing/2017/decorative" val="1"/>
              </a:ext>
            </a:extLst>
          </p:cNvPr>
          <p:cNvSpPr/>
          <p:nvPr/>
        </p:nvSpPr>
        <p:spPr>
          <a:xfrm>
            <a:off x="0" y="1376680"/>
            <a:ext cx="12192000" cy="24713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aphicFrame>
        <p:nvGraphicFramePr>
          <p:cNvPr id="45" name="Grafico 44" descr="Stile del grafico a torta"/>
          <p:cNvGraphicFramePr/>
          <p:nvPr>
            <p:extLst>
              <p:ext uri="{D42A27DB-BD31-4B8C-83A1-F6EECF244321}">
                <p14:modId xmlns:p14="http://schemas.microsoft.com/office/powerpoint/2010/main" val="555828898"/>
              </p:ext>
            </p:extLst>
          </p:nvPr>
        </p:nvGraphicFramePr>
        <p:xfrm>
          <a:off x="1718098" y="1376680"/>
          <a:ext cx="1769456" cy="2163990"/>
        </p:xfrm>
        <a:graphic>
          <a:graphicData uri="http://schemas.openxmlformats.org/drawingml/2006/chart">
            <c:chart xmlns:c="http://schemas.openxmlformats.org/drawingml/2006/chart" xmlns:r="http://schemas.openxmlformats.org/officeDocument/2006/relationships" r:id="rId3"/>
          </a:graphicData>
        </a:graphic>
      </p:graphicFrame>
      <p:sp>
        <p:nvSpPr>
          <p:cNvPr id="46" name="Ovale 45"/>
          <p:cNvSpPr/>
          <p:nvPr/>
        </p:nvSpPr>
        <p:spPr>
          <a:xfrm>
            <a:off x="2078311"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76%</a:t>
            </a:r>
          </a:p>
        </p:txBody>
      </p:sp>
      <p:sp>
        <p:nvSpPr>
          <p:cNvPr id="4" name="Casella di testo 3"/>
          <p:cNvSpPr txBox="1"/>
          <p:nvPr/>
        </p:nvSpPr>
        <p:spPr>
          <a:xfrm>
            <a:off x="1353130" y="3306568"/>
            <a:ext cx="2499402"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Carta prepagata o di debito</a:t>
            </a:r>
          </a:p>
        </p:txBody>
      </p:sp>
      <p:graphicFrame>
        <p:nvGraphicFramePr>
          <p:cNvPr id="88" name="Grafico 87" descr="Stile del grafico a torta"/>
          <p:cNvGraphicFramePr/>
          <p:nvPr>
            <p:extLst>
              <p:ext uri="{D42A27DB-BD31-4B8C-83A1-F6EECF244321}">
                <p14:modId xmlns:p14="http://schemas.microsoft.com/office/powerpoint/2010/main" val="3495152572"/>
              </p:ext>
            </p:extLst>
          </p:nvPr>
        </p:nvGraphicFramePr>
        <p:xfrm>
          <a:off x="5205652" y="1376680"/>
          <a:ext cx="1769456" cy="2163990"/>
        </p:xfrm>
        <a:graphic>
          <a:graphicData uri="http://schemas.openxmlformats.org/drawingml/2006/chart">
            <c:chart xmlns:c="http://schemas.openxmlformats.org/drawingml/2006/chart" xmlns:r="http://schemas.openxmlformats.org/officeDocument/2006/relationships" r:id="rId4"/>
          </a:graphicData>
        </a:graphic>
      </p:graphicFrame>
      <p:sp>
        <p:nvSpPr>
          <p:cNvPr id="89" name="Ovale 88"/>
          <p:cNvSpPr/>
          <p:nvPr/>
        </p:nvSpPr>
        <p:spPr>
          <a:xfrm>
            <a:off x="5565865"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32%</a:t>
            </a:r>
          </a:p>
        </p:txBody>
      </p:sp>
      <p:sp>
        <p:nvSpPr>
          <p:cNvPr id="90" name="Casella di testo 89"/>
          <p:cNvSpPr txBox="1"/>
          <p:nvPr/>
        </p:nvSpPr>
        <p:spPr>
          <a:xfrm>
            <a:off x="5703900" y="3306568"/>
            <a:ext cx="772969" cy="307777"/>
          </a:xfrm>
          <a:prstGeom prst="rect">
            <a:avLst/>
          </a:prstGeom>
          <a:noFill/>
        </p:spPr>
        <p:txBody>
          <a:bodyPr wrap="none" rtlCol="0">
            <a:spAutoFit/>
          </a:bodyPr>
          <a:lstStyle/>
          <a:p>
            <a:pPr algn="ctr" rtl="0"/>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PayPal</a:t>
            </a:r>
          </a:p>
        </p:txBody>
      </p:sp>
      <p:graphicFrame>
        <p:nvGraphicFramePr>
          <p:cNvPr id="92" name="Grafico 91" descr="Stile del grafico a torta"/>
          <p:cNvGraphicFramePr/>
          <p:nvPr>
            <p:extLst>
              <p:ext uri="{D42A27DB-BD31-4B8C-83A1-F6EECF244321}">
                <p14:modId xmlns:p14="http://schemas.microsoft.com/office/powerpoint/2010/main" val="2301819213"/>
              </p:ext>
            </p:extLst>
          </p:nvPr>
        </p:nvGraphicFramePr>
        <p:xfrm>
          <a:off x="8449701" y="1376680"/>
          <a:ext cx="1769456" cy="2163990"/>
        </p:xfrm>
        <a:graphic>
          <a:graphicData uri="http://schemas.openxmlformats.org/drawingml/2006/chart">
            <c:chart xmlns:c="http://schemas.openxmlformats.org/drawingml/2006/chart" xmlns:r="http://schemas.openxmlformats.org/officeDocument/2006/relationships" r:id="rId5"/>
          </a:graphicData>
        </a:graphic>
      </p:graphicFrame>
      <p:sp>
        <p:nvSpPr>
          <p:cNvPr id="93" name="Ovale 92"/>
          <p:cNvSpPr/>
          <p:nvPr/>
        </p:nvSpPr>
        <p:spPr>
          <a:xfrm>
            <a:off x="8809914"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12%</a:t>
            </a:r>
          </a:p>
        </p:txBody>
      </p:sp>
      <p:sp>
        <p:nvSpPr>
          <p:cNvPr id="94" name="Casella di testo 93"/>
          <p:cNvSpPr txBox="1"/>
          <p:nvPr/>
        </p:nvSpPr>
        <p:spPr>
          <a:xfrm>
            <a:off x="8874212" y="3306568"/>
            <a:ext cx="920445"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Satispay</a:t>
            </a:r>
          </a:p>
        </p:txBody>
      </p:sp>
      <p:sp>
        <p:nvSpPr>
          <p:cNvPr id="106" name="Casella di testo 105"/>
          <p:cNvSpPr txBox="1"/>
          <p:nvPr/>
        </p:nvSpPr>
        <p:spPr>
          <a:xfrm>
            <a:off x="434340" y="1038341"/>
            <a:ext cx="6889569" cy="338554"/>
          </a:xfrm>
          <a:prstGeom prst="rect">
            <a:avLst/>
          </a:prstGeom>
          <a:noFill/>
        </p:spPr>
        <p:txBody>
          <a:bodyPr wrap="square" rtlCol="0">
            <a:spAutoFit/>
          </a:bodyPr>
          <a:lstStyle/>
          <a:p>
            <a:pPr rtl="0"/>
            <a:r>
              <a:rPr lang="it-IT" sz="1600" b="1" noProof="1">
                <a:solidFill>
                  <a:srgbClr val="FCD904"/>
                </a:solidFill>
                <a:latin typeface="Arial" panose="020B0604020202020204" pitchFamily="34" charset="0"/>
                <a:ea typeface="Lato" panose="020F0502020204030203" pitchFamily="34" charset="0"/>
                <a:cs typeface="Arial" panose="020B0604020202020204" pitchFamily="34" charset="0"/>
              </a:rPr>
              <a:t>SEGMENTAZIONE DELLA CLIENTELA</a:t>
            </a:r>
          </a:p>
        </p:txBody>
      </p:sp>
      <p:sp>
        <p:nvSpPr>
          <p:cNvPr id="5" name="Titolo 4" hidden="1">
            <a:extLst>
              <a:ext uri="{FF2B5EF4-FFF2-40B4-BE49-F238E27FC236}">
                <a16:creationId xmlns:a16="http://schemas.microsoft.com/office/drawing/2014/main" id="{91EB68CD-5A94-4E59-AA75-8FF956921CC1}"/>
              </a:ext>
            </a:extLst>
          </p:cNvPr>
          <p:cNvSpPr>
            <a:spLocks noGrp="1"/>
          </p:cNvSpPr>
          <p:nvPr>
            <p:ph type="title"/>
          </p:nvPr>
        </p:nvSpPr>
        <p:spPr/>
        <p:txBody>
          <a:bodyPr rtlCol="0"/>
          <a:lstStyle/>
          <a:p>
            <a:pPr rtl="0"/>
            <a:r>
              <a:rPr lang="it-IT" noProof="1"/>
              <a:t>Diapositiva 4</a:t>
            </a:r>
          </a:p>
        </p:txBody>
      </p:sp>
      <p:sp>
        <p:nvSpPr>
          <p:cNvPr id="19" name="Rettangolo 18">
            <a:extLst>
              <a:ext uri="{FF2B5EF4-FFF2-40B4-BE49-F238E27FC236}">
                <a16:creationId xmlns:a16="http://schemas.microsoft.com/office/drawing/2014/main" id="{406F4C0A-9C74-493B-A49C-EDDB87D9A49C}"/>
              </a:ext>
            </a:extLst>
          </p:cNvPr>
          <p:cNvSpPr/>
          <p:nvPr/>
        </p:nvSpPr>
        <p:spPr>
          <a:xfrm>
            <a:off x="11857489"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pic>
        <p:nvPicPr>
          <p:cNvPr id="20" name="Immagine 19">
            <a:extLst>
              <a:ext uri="{FF2B5EF4-FFF2-40B4-BE49-F238E27FC236}">
                <a16:creationId xmlns:a16="http://schemas.microsoft.com/office/drawing/2014/main" id="{21489ECF-EFD5-4715-A881-7B0DE689C791}"/>
              </a:ext>
            </a:extLst>
          </p:cNvPr>
          <p:cNvPicPr>
            <a:picLocks noChangeAspect="1"/>
          </p:cNvPicPr>
          <p:nvPr/>
        </p:nvPicPr>
        <p:blipFill>
          <a:blip r:embed="rId6"/>
          <a:stretch>
            <a:fillRect/>
          </a:stretch>
        </p:blipFill>
        <p:spPr>
          <a:xfrm>
            <a:off x="0" y="5529063"/>
            <a:ext cx="1487832" cy="1487832"/>
          </a:xfrm>
          <a:prstGeom prst="rect">
            <a:avLst/>
          </a:prstGeom>
        </p:spPr>
      </p:pic>
      <p:sp>
        <p:nvSpPr>
          <p:cNvPr id="6" name="Rettangolo 5">
            <a:extLst>
              <a:ext uri="{FF2B5EF4-FFF2-40B4-BE49-F238E27FC236}">
                <a16:creationId xmlns:a16="http://schemas.microsoft.com/office/drawing/2014/main" id="{1C8F3C1E-8B9F-4FBA-94ED-87C425086B58}"/>
              </a:ext>
            </a:extLst>
          </p:cNvPr>
          <p:cNvSpPr/>
          <p:nvPr/>
        </p:nvSpPr>
        <p:spPr>
          <a:xfrm>
            <a:off x="3238429" y="5903647"/>
            <a:ext cx="6096000" cy="369332"/>
          </a:xfrm>
          <a:prstGeom prst="rect">
            <a:avLst/>
          </a:prstGeom>
        </p:spPr>
        <p:txBody>
          <a:bodyPr>
            <a:spAutoFit/>
          </a:bodyPr>
          <a:lstStyle/>
          <a:p>
            <a:pPr algn="ctr"/>
            <a:r>
              <a:rPr lang="it-IT" b="1" dirty="0">
                <a:solidFill>
                  <a:srgbClr val="F7F7F7"/>
                </a:solidFill>
                <a:latin typeface="arial" panose="020B0604020202020204" pitchFamily="34" charset="0"/>
              </a:rPr>
              <a:t>I PAGAMENTI </a:t>
            </a:r>
            <a:r>
              <a:rPr lang="it-IT" b="1" dirty="0">
                <a:solidFill>
                  <a:srgbClr val="FCD904"/>
                </a:solidFill>
                <a:latin typeface="arial" panose="020B0604020202020204" pitchFamily="34" charset="0"/>
              </a:rPr>
              <a:t>SMART</a:t>
            </a:r>
            <a:r>
              <a:rPr lang="it-IT" b="1" dirty="0">
                <a:solidFill>
                  <a:srgbClr val="F7F7F7"/>
                </a:solidFill>
                <a:latin typeface="arial" panose="020B0604020202020204" pitchFamily="34" charset="0"/>
              </a:rPr>
              <a:t> SONO IL </a:t>
            </a:r>
            <a:r>
              <a:rPr lang="it-IT" b="1" dirty="0">
                <a:solidFill>
                  <a:srgbClr val="FCD904"/>
                </a:solidFill>
                <a:latin typeface="arial" panose="020B0604020202020204" pitchFamily="34" charset="0"/>
              </a:rPr>
              <a:t>FUTURO</a:t>
            </a:r>
            <a:endParaRPr lang="it-IT" dirty="0">
              <a:solidFill>
                <a:srgbClr val="FCD904"/>
              </a:solidFill>
            </a:endParaRPr>
          </a:p>
        </p:txBody>
      </p:sp>
      <p:sp>
        <p:nvSpPr>
          <p:cNvPr id="22" name="Rettangolo 21">
            <a:extLst>
              <a:ext uri="{FF2B5EF4-FFF2-40B4-BE49-F238E27FC236}">
                <a16:creationId xmlns:a16="http://schemas.microsoft.com/office/drawing/2014/main" id="{B0823661-5D7A-41EB-B25D-36B35D2D8E25}"/>
              </a:ext>
            </a:extLst>
          </p:cNvPr>
          <p:cNvSpPr/>
          <p:nvPr/>
        </p:nvSpPr>
        <p:spPr>
          <a:xfrm>
            <a:off x="3194780" y="4815756"/>
            <a:ext cx="6096000" cy="923330"/>
          </a:xfrm>
          <a:prstGeom prst="rect">
            <a:avLst/>
          </a:prstGeom>
        </p:spPr>
        <p:txBody>
          <a:bodyPr>
            <a:spAutoFit/>
          </a:bodyPr>
          <a:lstStyle/>
          <a:p>
            <a:pPr algn="ctr"/>
            <a:r>
              <a:rPr lang="it-IT" b="1" dirty="0">
                <a:solidFill>
                  <a:srgbClr val="F7F7F7"/>
                </a:solidFill>
                <a:latin typeface="arial" panose="020B0604020202020204" pitchFamily="34" charset="0"/>
              </a:rPr>
              <a:t>In Italia, il 28 per cento degli intervistati ha indicato il contante e il </a:t>
            </a:r>
            <a:r>
              <a:rPr lang="it-IT" b="1" dirty="0">
                <a:solidFill>
                  <a:srgbClr val="FCD904"/>
                </a:solidFill>
                <a:latin typeface="arial" panose="020B0604020202020204" pitchFamily="34" charset="0"/>
              </a:rPr>
              <a:t>61</a:t>
            </a:r>
            <a:r>
              <a:rPr lang="it-IT" b="1" dirty="0">
                <a:solidFill>
                  <a:srgbClr val="F7F7F7"/>
                </a:solidFill>
                <a:latin typeface="arial" panose="020B0604020202020204" pitchFamily="34" charset="0"/>
              </a:rPr>
              <a:t> per cento le </a:t>
            </a:r>
            <a:r>
              <a:rPr lang="it-IT" b="1" dirty="0">
                <a:solidFill>
                  <a:srgbClr val="FCD904"/>
                </a:solidFill>
                <a:latin typeface="arial" panose="020B0604020202020204" pitchFamily="34" charset="0"/>
              </a:rPr>
              <a:t>carte</a:t>
            </a:r>
            <a:r>
              <a:rPr lang="it-IT" b="1" dirty="0">
                <a:solidFill>
                  <a:srgbClr val="F7F7F7"/>
                </a:solidFill>
                <a:latin typeface="arial" panose="020B0604020202020204" pitchFamily="34" charset="0"/>
              </a:rPr>
              <a:t>, mentre il restante 11 per cento non sembra avere una preferenza netta</a:t>
            </a:r>
            <a:r>
              <a:rPr lang="it-IT" dirty="0">
                <a:solidFill>
                  <a:srgbClr val="F7F7F7"/>
                </a:solidFill>
                <a:latin typeface="arial" panose="020B0604020202020204" pitchFamily="34" charset="0"/>
              </a:rPr>
              <a:t>.</a:t>
            </a:r>
            <a:endParaRPr lang="it-IT" dirty="0">
              <a:solidFill>
                <a:srgbClr val="F7F7F7"/>
              </a:solidFill>
            </a:endParaRPr>
          </a:p>
        </p:txBody>
      </p:sp>
    </p:spTree>
    <p:extLst>
      <p:ext uri="{BB962C8B-B14F-4D97-AF65-F5344CB8AC3E}">
        <p14:creationId xmlns:p14="http://schemas.microsoft.com/office/powerpoint/2010/main" val="1660344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left)">
                                      <p:cBhvr>
                                        <p:cTn id="11" dur="500"/>
                                        <p:tgtEl>
                                          <p:spTgt spid="10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53" presetClass="entr" presetSubtype="16" fill="hold" grpId="0" nodeType="withEffect">
                                  <p:stCondLst>
                                    <p:cond delay="50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Effect transition="in" filter="fade">
                                      <p:cBhvr>
                                        <p:cTn id="20" dur="500"/>
                                        <p:tgtEl>
                                          <p:spTgt spid="46"/>
                                        </p:tgtEl>
                                      </p:cBhvr>
                                    </p:animEffect>
                                  </p:childTnLst>
                                </p:cTn>
                              </p:par>
                              <p:par>
                                <p:cTn id="21" presetID="53" presetClass="entr" presetSubtype="16" fill="hold" grpId="0" nodeType="withEffect">
                                  <p:stCondLst>
                                    <p:cond delay="500"/>
                                  </p:stCondLst>
                                  <p:childTnLst>
                                    <p:set>
                                      <p:cBhvr>
                                        <p:cTn id="22" dur="1" fill="hold">
                                          <p:stCondLst>
                                            <p:cond delay="0"/>
                                          </p:stCondLst>
                                        </p:cTn>
                                        <p:tgtEl>
                                          <p:spTgt spid="89"/>
                                        </p:tgtEl>
                                        <p:attrNameLst>
                                          <p:attrName>style.visibility</p:attrName>
                                        </p:attrNameLst>
                                      </p:cBhvr>
                                      <p:to>
                                        <p:strVal val="visible"/>
                                      </p:to>
                                    </p:set>
                                    <p:anim calcmode="lin" valueType="num">
                                      <p:cBhvr>
                                        <p:cTn id="23" dur="500" fill="hold"/>
                                        <p:tgtEl>
                                          <p:spTgt spid="89"/>
                                        </p:tgtEl>
                                        <p:attrNameLst>
                                          <p:attrName>ppt_w</p:attrName>
                                        </p:attrNameLst>
                                      </p:cBhvr>
                                      <p:tavLst>
                                        <p:tav tm="0">
                                          <p:val>
                                            <p:fltVal val="0"/>
                                          </p:val>
                                        </p:tav>
                                        <p:tav tm="100000">
                                          <p:val>
                                            <p:strVal val="#ppt_w"/>
                                          </p:val>
                                        </p:tav>
                                      </p:tavLst>
                                    </p:anim>
                                    <p:anim calcmode="lin" valueType="num">
                                      <p:cBhvr>
                                        <p:cTn id="24" dur="500" fill="hold"/>
                                        <p:tgtEl>
                                          <p:spTgt spid="89"/>
                                        </p:tgtEl>
                                        <p:attrNameLst>
                                          <p:attrName>ppt_h</p:attrName>
                                        </p:attrNameLst>
                                      </p:cBhvr>
                                      <p:tavLst>
                                        <p:tav tm="0">
                                          <p:val>
                                            <p:fltVal val="0"/>
                                          </p:val>
                                        </p:tav>
                                        <p:tav tm="100000">
                                          <p:val>
                                            <p:strVal val="#ppt_h"/>
                                          </p:val>
                                        </p:tav>
                                      </p:tavLst>
                                    </p:anim>
                                    <p:animEffect transition="in" filter="fade">
                                      <p:cBhvr>
                                        <p:cTn id="25" dur="500"/>
                                        <p:tgtEl>
                                          <p:spTgt spid="89"/>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93"/>
                                        </p:tgtEl>
                                        <p:attrNameLst>
                                          <p:attrName>style.visibility</p:attrName>
                                        </p:attrNameLst>
                                      </p:cBhvr>
                                      <p:to>
                                        <p:strVal val="visible"/>
                                      </p:to>
                                    </p:set>
                                    <p:anim calcmode="lin" valueType="num">
                                      <p:cBhvr>
                                        <p:cTn id="28" dur="500" fill="hold"/>
                                        <p:tgtEl>
                                          <p:spTgt spid="93"/>
                                        </p:tgtEl>
                                        <p:attrNameLst>
                                          <p:attrName>ppt_w</p:attrName>
                                        </p:attrNameLst>
                                      </p:cBhvr>
                                      <p:tavLst>
                                        <p:tav tm="0">
                                          <p:val>
                                            <p:fltVal val="0"/>
                                          </p:val>
                                        </p:tav>
                                        <p:tav tm="100000">
                                          <p:val>
                                            <p:strVal val="#ppt_w"/>
                                          </p:val>
                                        </p:tav>
                                      </p:tavLst>
                                    </p:anim>
                                    <p:anim calcmode="lin" valueType="num">
                                      <p:cBhvr>
                                        <p:cTn id="29" dur="500" fill="hold"/>
                                        <p:tgtEl>
                                          <p:spTgt spid="93"/>
                                        </p:tgtEl>
                                        <p:attrNameLst>
                                          <p:attrName>ppt_h</p:attrName>
                                        </p:attrNameLst>
                                      </p:cBhvr>
                                      <p:tavLst>
                                        <p:tav tm="0">
                                          <p:val>
                                            <p:fltVal val="0"/>
                                          </p:val>
                                        </p:tav>
                                        <p:tav tm="100000">
                                          <p:val>
                                            <p:strVal val="#ppt_h"/>
                                          </p:val>
                                        </p:tav>
                                      </p:tavLst>
                                    </p:anim>
                                    <p:animEffect transition="in" filter="fade">
                                      <p:cBhvr>
                                        <p:cTn id="30" dur="500"/>
                                        <p:tgtEl>
                                          <p:spTgt spid="93"/>
                                        </p:tgtEl>
                                      </p:cBhvr>
                                    </p:animEffect>
                                  </p:childTnLst>
                                </p:cTn>
                              </p:par>
                            </p:childTnLst>
                          </p:cTn>
                        </p:par>
                        <p:par>
                          <p:cTn id="31" fill="hold">
                            <p:stCondLst>
                              <p:cond delay="2000"/>
                            </p:stCondLst>
                            <p:childTnLst>
                              <p:par>
                                <p:cTn id="32" presetID="21" presetClass="entr" presetSubtype="1"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heel(1)">
                                      <p:cBhvr>
                                        <p:cTn id="34" dur="2000"/>
                                        <p:tgtEl>
                                          <p:spTgt spid="45"/>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par>
                          <p:cTn id="39" fill="hold">
                            <p:stCondLst>
                              <p:cond delay="4500"/>
                            </p:stCondLst>
                            <p:childTnLst>
                              <p:par>
                                <p:cTn id="40" presetID="21" presetClass="entr" presetSubtype="1" fill="hold" grpId="0" nodeType="afterEffect">
                                  <p:stCondLst>
                                    <p:cond delay="0"/>
                                  </p:stCondLst>
                                  <p:childTnLst>
                                    <p:set>
                                      <p:cBhvr>
                                        <p:cTn id="41" dur="1" fill="hold">
                                          <p:stCondLst>
                                            <p:cond delay="0"/>
                                          </p:stCondLst>
                                        </p:cTn>
                                        <p:tgtEl>
                                          <p:spTgt spid="88"/>
                                        </p:tgtEl>
                                        <p:attrNameLst>
                                          <p:attrName>style.visibility</p:attrName>
                                        </p:attrNameLst>
                                      </p:cBhvr>
                                      <p:to>
                                        <p:strVal val="visible"/>
                                      </p:to>
                                    </p:set>
                                    <p:animEffect transition="in" filter="wheel(1)">
                                      <p:cBhvr>
                                        <p:cTn id="42" dur="2000"/>
                                        <p:tgtEl>
                                          <p:spTgt spid="88"/>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childTnLst>
                          </p:cTn>
                        </p:par>
                        <p:par>
                          <p:cTn id="47" fill="hold">
                            <p:stCondLst>
                              <p:cond delay="7000"/>
                            </p:stCondLst>
                            <p:childTnLst>
                              <p:par>
                                <p:cTn id="48" presetID="21" presetClass="entr" presetSubtype="1" fill="hold" grpId="0" nodeType="afterEffect">
                                  <p:stCondLst>
                                    <p:cond delay="0"/>
                                  </p:stCondLst>
                                  <p:childTnLst>
                                    <p:set>
                                      <p:cBhvr>
                                        <p:cTn id="49" dur="1" fill="hold">
                                          <p:stCondLst>
                                            <p:cond delay="0"/>
                                          </p:stCondLst>
                                        </p:cTn>
                                        <p:tgtEl>
                                          <p:spTgt spid="92"/>
                                        </p:tgtEl>
                                        <p:attrNameLst>
                                          <p:attrName>style.visibility</p:attrName>
                                        </p:attrNameLst>
                                      </p:cBhvr>
                                      <p:to>
                                        <p:strVal val="visible"/>
                                      </p:to>
                                    </p:set>
                                    <p:animEffect transition="in" filter="wheel(1)">
                                      <p:cBhvr>
                                        <p:cTn id="50" dur="2000"/>
                                        <p:tgtEl>
                                          <p:spTgt spid="92"/>
                                        </p:tgtEl>
                                      </p:cBhvr>
                                    </p:animEffect>
                                  </p:childTnLst>
                                </p:cTn>
                              </p:par>
                            </p:childTnLst>
                          </p:cTn>
                        </p:par>
                        <p:par>
                          <p:cTn id="51" fill="hold">
                            <p:stCondLst>
                              <p:cond delay="9000"/>
                            </p:stCondLst>
                            <p:childTnLst>
                              <p:par>
                                <p:cTn id="52" presetID="10" presetClass="entr" presetSubtype="0" fill="hold" grpId="0" nodeType="afterEffect">
                                  <p:stCondLst>
                                    <p:cond delay="0"/>
                                  </p:stCondLst>
                                  <p:childTnLst>
                                    <p:set>
                                      <p:cBhvr>
                                        <p:cTn id="53" dur="1" fill="hold">
                                          <p:stCondLst>
                                            <p:cond delay="0"/>
                                          </p:stCondLst>
                                        </p:cTn>
                                        <p:tgtEl>
                                          <p:spTgt spid="94"/>
                                        </p:tgtEl>
                                        <p:attrNameLst>
                                          <p:attrName>style.visibility</p:attrName>
                                        </p:attrNameLst>
                                      </p:cBhvr>
                                      <p:to>
                                        <p:strVal val="visible"/>
                                      </p:to>
                                    </p:set>
                                    <p:animEffect transition="in" filter="fade">
                                      <p:cBhvr>
                                        <p:cTn id="54"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44" grpId="0" animBg="1"/>
      <p:bldGraphic spid="45" grpId="0">
        <p:bldAsOne/>
      </p:bldGraphic>
      <p:bldP spid="46" grpId="0" animBg="1"/>
      <p:bldP spid="4" grpId="0"/>
      <p:bldGraphic spid="88" grpId="0">
        <p:bldAsOne/>
      </p:bldGraphic>
      <p:bldP spid="89" grpId="0" animBg="1"/>
      <p:bldP spid="90" grpId="0"/>
      <p:bldGraphic spid="92" grpId="0">
        <p:bldAsOne/>
      </p:bldGraphic>
      <p:bldP spid="93" grpId="0" animBg="1"/>
      <p:bldP spid="94" grpId="0"/>
      <p:bldP spid="106"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392CC69B-E8D9-4DF2-A0D8-44A8CAE09437}"/>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9" name="Casella di testo 28"/>
          <p:cNvSpPr txBox="1"/>
          <p:nvPr/>
        </p:nvSpPr>
        <p:spPr>
          <a:xfrm>
            <a:off x="961228" y="1811629"/>
            <a:ext cx="6879751"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UNO SHOP PREMIUM</a:t>
            </a:r>
          </a:p>
        </p:txBody>
      </p:sp>
      <p:sp>
        <p:nvSpPr>
          <p:cNvPr id="10" name="Rettangolo 9"/>
          <p:cNvSpPr/>
          <p:nvPr/>
        </p:nvSpPr>
        <p:spPr>
          <a:xfrm>
            <a:off x="1838427" y="2870981"/>
            <a:ext cx="5642236"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Prodotti di alta qualità</a:t>
            </a:r>
          </a:p>
        </p:txBody>
      </p:sp>
      <p:sp>
        <p:nvSpPr>
          <p:cNvPr id="32" name="Rettangolo 31"/>
          <p:cNvSpPr/>
          <p:nvPr/>
        </p:nvSpPr>
        <p:spPr>
          <a:xfrm>
            <a:off x="1838427" y="3463003"/>
            <a:ext cx="3251201"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Bibite e Caffè</a:t>
            </a:r>
          </a:p>
        </p:txBody>
      </p:sp>
      <p:sp>
        <p:nvSpPr>
          <p:cNvPr id="35" name="Rettangolo 34"/>
          <p:cNvSpPr/>
          <p:nvPr/>
        </p:nvSpPr>
        <p:spPr>
          <a:xfrm>
            <a:off x="1838427" y="4055025"/>
            <a:ext cx="5389687"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Deliziosi prodotti alimentari fatti al momento</a:t>
            </a:r>
          </a:p>
        </p:txBody>
      </p:sp>
      <p:sp>
        <p:nvSpPr>
          <p:cNvPr id="2" name="Titolo 1" hidden="1">
            <a:extLst>
              <a:ext uri="{FF2B5EF4-FFF2-40B4-BE49-F238E27FC236}">
                <a16:creationId xmlns:a16="http://schemas.microsoft.com/office/drawing/2014/main" id="{9F3820DA-290B-43AA-AA9C-82643FA3E2B3}"/>
              </a:ext>
            </a:extLst>
          </p:cNvPr>
          <p:cNvSpPr>
            <a:spLocks noGrp="1"/>
          </p:cNvSpPr>
          <p:nvPr>
            <p:ph type="title"/>
          </p:nvPr>
        </p:nvSpPr>
        <p:spPr/>
        <p:txBody>
          <a:bodyPr rtlCol="0"/>
          <a:lstStyle/>
          <a:p>
            <a:pPr rtl="0"/>
            <a:r>
              <a:rPr lang="it-IT" noProof="1"/>
              <a:t>Diapositiva 5</a:t>
            </a:r>
          </a:p>
        </p:txBody>
      </p:sp>
      <p:pic>
        <p:nvPicPr>
          <p:cNvPr id="4" name="Immagine 3">
            <a:extLst>
              <a:ext uri="{FF2B5EF4-FFF2-40B4-BE49-F238E27FC236}">
                <a16:creationId xmlns:a16="http://schemas.microsoft.com/office/drawing/2014/main" id="{6F744670-5881-46A4-A01E-9A6FDCFC49DE}"/>
              </a:ext>
            </a:extLst>
          </p:cNvPr>
          <p:cNvPicPr>
            <a:picLocks noChangeAspect="1"/>
          </p:cNvPicPr>
          <p:nvPr/>
        </p:nvPicPr>
        <p:blipFill>
          <a:blip r:embed="rId4"/>
          <a:stretch>
            <a:fillRect/>
          </a:stretch>
        </p:blipFill>
        <p:spPr>
          <a:xfrm>
            <a:off x="961228" y="2637762"/>
            <a:ext cx="857250" cy="857250"/>
          </a:xfrm>
          <a:prstGeom prst="rect">
            <a:avLst/>
          </a:prstGeom>
        </p:spPr>
      </p:pic>
      <p:pic>
        <p:nvPicPr>
          <p:cNvPr id="14" name="Immagine 13">
            <a:extLst>
              <a:ext uri="{FF2B5EF4-FFF2-40B4-BE49-F238E27FC236}">
                <a16:creationId xmlns:a16="http://schemas.microsoft.com/office/drawing/2014/main" id="{F33A3291-80FA-4BA2-B88E-326A5456613A}"/>
              </a:ext>
            </a:extLst>
          </p:cNvPr>
          <p:cNvPicPr>
            <a:picLocks noChangeAspect="1"/>
          </p:cNvPicPr>
          <p:nvPr/>
        </p:nvPicPr>
        <p:blipFill>
          <a:blip r:embed="rId4"/>
          <a:stretch>
            <a:fillRect/>
          </a:stretch>
        </p:blipFill>
        <p:spPr>
          <a:xfrm>
            <a:off x="961228" y="3229784"/>
            <a:ext cx="857250" cy="857250"/>
          </a:xfrm>
          <a:prstGeom prst="rect">
            <a:avLst/>
          </a:prstGeom>
        </p:spPr>
      </p:pic>
      <p:pic>
        <p:nvPicPr>
          <p:cNvPr id="15" name="Immagine 14">
            <a:extLst>
              <a:ext uri="{FF2B5EF4-FFF2-40B4-BE49-F238E27FC236}">
                <a16:creationId xmlns:a16="http://schemas.microsoft.com/office/drawing/2014/main" id="{EB7E3C8D-6F4A-426F-9841-E81E3F31347B}"/>
              </a:ext>
            </a:extLst>
          </p:cNvPr>
          <p:cNvPicPr>
            <a:picLocks noChangeAspect="1"/>
          </p:cNvPicPr>
          <p:nvPr/>
        </p:nvPicPr>
        <p:blipFill>
          <a:blip r:embed="rId4"/>
          <a:stretch>
            <a:fillRect/>
          </a:stretch>
        </p:blipFill>
        <p:spPr>
          <a:xfrm>
            <a:off x="961228" y="3825240"/>
            <a:ext cx="857250" cy="857250"/>
          </a:xfrm>
          <a:prstGeom prst="rect">
            <a:avLst/>
          </a:prstGeom>
        </p:spPr>
      </p:pic>
      <p:pic>
        <p:nvPicPr>
          <p:cNvPr id="16" name="Immagine 15">
            <a:extLst>
              <a:ext uri="{FF2B5EF4-FFF2-40B4-BE49-F238E27FC236}">
                <a16:creationId xmlns:a16="http://schemas.microsoft.com/office/drawing/2014/main" id="{565A9C6E-DC1B-4213-91C4-BF386B7F3E38}"/>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14774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left)">
                                      <p:cBhvr>
                                        <p:cTn id="16" dur="500"/>
                                        <p:tgtEl>
                                          <p:spTgt spid="3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wipe(left)">
                                      <p:cBhvr>
                                        <p:cTn id="2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0" grpId="0"/>
      <p:bldP spid="32"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endParaRPr>
            </a:p>
          </p:txBody>
        </p:sp>
      </p:grpSp>
      <p:grpSp>
        <p:nvGrpSpPr>
          <p:cNvPr id="4" name="Gruppo 3" descr="Intestazione colonna 1"/>
          <p:cNvGrpSpPr/>
          <p:nvPr/>
        </p:nvGrpSpPr>
        <p:grpSpPr>
          <a:xfrm>
            <a:off x="935299" y="1724527"/>
            <a:ext cx="3266127" cy="635823"/>
            <a:chOff x="935299" y="1724527"/>
            <a:chExt cx="3266127" cy="635823"/>
          </a:xfrm>
        </p:grpSpPr>
        <p:sp>
          <p:nvSpPr>
            <p:cNvPr id="5" name="Rettangolo 4">
              <a:extLst>
                <a:ext uri="{C183D7F6-B498-43B3-948B-1728B52AA6E4}">
                  <adec:decorative xmlns:adec="http://schemas.microsoft.com/office/drawing/2017/decorative" val="1"/>
                </a:ext>
              </a:extLst>
            </p:cNvPr>
            <p:cNvSpPr/>
            <p:nvPr/>
          </p:nvSpPr>
          <p:spPr>
            <a:xfrm>
              <a:off x="935299"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8" name="Casella di testo 7"/>
            <p:cNvSpPr txBox="1"/>
            <p:nvPr/>
          </p:nvSpPr>
          <p:spPr>
            <a:xfrm>
              <a:off x="1040131" y="1775575"/>
              <a:ext cx="3056463" cy="584775"/>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CAFFETTERIA</a:t>
              </a:r>
            </a:p>
            <a:p>
              <a:pPr algn="ctr" rtl="0"/>
              <a:endPar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endParaRPr>
            </a:p>
          </p:txBody>
        </p:sp>
      </p:grpSp>
      <p:grpSp>
        <p:nvGrpSpPr>
          <p:cNvPr id="6" name="Gruppo 5" descr="Testo colonna 1"/>
          <p:cNvGrpSpPr/>
          <p:nvPr/>
        </p:nvGrpSpPr>
        <p:grpSpPr>
          <a:xfrm>
            <a:off x="935299" y="2195955"/>
            <a:ext cx="3266127" cy="3161406"/>
            <a:chOff x="935299" y="2195955"/>
            <a:chExt cx="3266127" cy="3161406"/>
          </a:xfrm>
        </p:grpSpPr>
        <p:sp>
          <p:nvSpPr>
            <p:cNvPr id="51" name="Rettangolo 50">
              <a:extLst>
                <a:ext uri="{C183D7F6-B498-43B3-948B-1728B52AA6E4}">
                  <adec:decorative xmlns:adec="http://schemas.microsoft.com/office/drawing/2017/decorative" val="1"/>
                </a:ext>
              </a:extLst>
            </p:cNvPr>
            <p:cNvSpPr/>
            <p:nvPr/>
          </p:nvSpPr>
          <p:spPr>
            <a:xfrm>
              <a:off x="935299"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4" name="Casella di testo 53"/>
            <p:cNvSpPr txBox="1"/>
            <p:nvPr/>
          </p:nvSpPr>
          <p:spPr>
            <a:xfrm>
              <a:off x="1040131" y="2310373"/>
              <a:ext cx="3056463" cy="2620141"/>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Da 35 a 40 diverse varietà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Diversi sapori, intensità e regioni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Inventari caffè gourmet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Prezzi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Tra i € 4,00 e i € 40,00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 media € 15,00 per libbra. I clienti scelgono il caffè macinato o a chicchi</a:t>
              </a:r>
            </a:p>
          </p:txBody>
        </p:sp>
      </p:grpSp>
      <p:grpSp>
        <p:nvGrpSpPr>
          <p:cNvPr id="10" name="Gruppo 9" descr="Intestazione colonna 2"/>
          <p:cNvGrpSpPr/>
          <p:nvPr/>
        </p:nvGrpSpPr>
        <p:grpSpPr>
          <a:xfrm>
            <a:off x="4462937" y="1724527"/>
            <a:ext cx="3266127" cy="471428"/>
            <a:chOff x="4462937" y="1724527"/>
            <a:chExt cx="3266127" cy="471428"/>
          </a:xfrm>
        </p:grpSpPr>
        <p:sp>
          <p:nvSpPr>
            <p:cNvPr id="48" name="Rettangolo 47">
              <a:extLst>
                <a:ext uri="{C183D7F6-B498-43B3-948B-1728B52AA6E4}">
                  <adec:decorative xmlns:adec="http://schemas.microsoft.com/office/drawing/2017/decorative" val="1"/>
                </a:ext>
              </a:extLst>
            </p:cNvPr>
            <p:cNvSpPr/>
            <p:nvPr/>
          </p:nvSpPr>
          <p:spPr>
            <a:xfrm>
              <a:off x="4462937"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46" name="Casella di testo 45"/>
            <p:cNvSpPr txBox="1"/>
            <p:nvPr/>
          </p:nvSpPr>
          <p:spPr>
            <a:xfrm>
              <a:off x="4567769" y="1775575"/>
              <a:ext cx="3056463" cy="338554"/>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BEVANDE</a:t>
              </a:r>
            </a:p>
          </p:txBody>
        </p:sp>
      </p:grpSp>
      <p:grpSp>
        <p:nvGrpSpPr>
          <p:cNvPr id="11" name="Gruppo 10" descr="Testo colonna 2"/>
          <p:cNvGrpSpPr/>
          <p:nvPr/>
        </p:nvGrpSpPr>
        <p:grpSpPr>
          <a:xfrm>
            <a:off x="4462937" y="2195955"/>
            <a:ext cx="3266127" cy="3161406"/>
            <a:chOff x="4462937" y="2195955"/>
            <a:chExt cx="3266127" cy="3161406"/>
          </a:xfrm>
        </p:grpSpPr>
        <p:sp>
          <p:nvSpPr>
            <p:cNvPr id="50" name="Rettangolo 49">
              <a:extLst>
                <a:ext uri="{C183D7F6-B498-43B3-948B-1728B52AA6E4}">
                  <adec:decorative xmlns:adec="http://schemas.microsoft.com/office/drawing/2017/decorative" val="1"/>
                </a:ext>
              </a:extLst>
            </p:cNvPr>
            <p:cNvSpPr/>
            <p:nvPr/>
          </p:nvSpPr>
          <p:spPr>
            <a:xfrm>
              <a:off x="4462937"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47" name="Casella di testo 46"/>
            <p:cNvSpPr txBox="1"/>
            <p:nvPr/>
          </p:nvSpPr>
          <p:spPr>
            <a:xfrm>
              <a:off x="4567769" y="2310373"/>
              <a:ext cx="3056463" cy="2989473"/>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Varietà di bevande a base di caffè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Tre tazze di dimensioni diverse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Prezzo che va da € 2,50 per un caffè normale da 12 once fino a € 5,75 per un caffè con latte da 20 once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Fornisce una fonte di reddito fissa e affidabile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Profitti prevedibili e alti</a:t>
              </a:r>
            </a:p>
          </p:txBody>
        </p:sp>
      </p:grpSp>
      <p:grpSp>
        <p:nvGrpSpPr>
          <p:cNvPr id="12" name="Gruppo 11" descr="Intestazione colonna 3"/>
          <p:cNvGrpSpPr/>
          <p:nvPr/>
        </p:nvGrpSpPr>
        <p:grpSpPr>
          <a:xfrm>
            <a:off x="7990575" y="1724527"/>
            <a:ext cx="3266127" cy="471428"/>
            <a:chOff x="7990575" y="1724527"/>
            <a:chExt cx="3266127" cy="471428"/>
          </a:xfrm>
        </p:grpSpPr>
        <p:sp>
          <p:nvSpPr>
            <p:cNvPr id="81" name="Rettangolo 80">
              <a:extLst>
                <a:ext uri="{C183D7F6-B498-43B3-948B-1728B52AA6E4}">
                  <adec:decorative xmlns:adec="http://schemas.microsoft.com/office/drawing/2017/decorative" val="1"/>
                </a:ext>
              </a:extLst>
            </p:cNvPr>
            <p:cNvSpPr/>
            <p:nvPr/>
          </p:nvSpPr>
          <p:spPr>
            <a:xfrm>
              <a:off x="7990575"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55" name="Casella di testo 54"/>
            <p:cNvSpPr txBox="1"/>
            <p:nvPr/>
          </p:nvSpPr>
          <p:spPr>
            <a:xfrm>
              <a:off x="8095407" y="1775575"/>
              <a:ext cx="3056463" cy="338554"/>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ALIMENTI</a:t>
              </a:r>
            </a:p>
          </p:txBody>
        </p:sp>
      </p:grpSp>
      <p:grpSp>
        <p:nvGrpSpPr>
          <p:cNvPr id="13" name="Gruppo 12" descr="Testo colonna 3"/>
          <p:cNvGrpSpPr/>
          <p:nvPr/>
        </p:nvGrpSpPr>
        <p:grpSpPr>
          <a:xfrm>
            <a:off x="7990575" y="2195955"/>
            <a:ext cx="3266127" cy="3161406"/>
            <a:chOff x="7990575" y="2195955"/>
            <a:chExt cx="3266127" cy="3161406"/>
          </a:xfrm>
        </p:grpSpPr>
        <p:sp>
          <p:nvSpPr>
            <p:cNvPr id="82" name="Rettangolo 81">
              <a:extLst>
                <a:ext uri="{C183D7F6-B498-43B3-948B-1728B52AA6E4}">
                  <adec:decorative xmlns:adec="http://schemas.microsoft.com/office/drawing/2017/decorative" val="1"/>
                </a:ext>
              </a:extLst>
            </p:cNvPr>
            <p:cNvSpPr/>
            <p:nvPr/>
          </p:nvSpPr>
          <p:spPr>
            <a:xfrm>
              <a:off x="7990575"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80" name="Casella di testo 79"/>
            <p:cNvSpPr txBox="1"/>
            <p:nvPr/>
          </p:nvSpPr>
          <p:spPr>
            <a:xfrm>
              <a:off x="8095407" y="2310373"/>
              <a:ext cx="3056463" cy="2248757"/>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Vendita diretta di prodotti alimentari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Origine locale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Fornitore e/o chef rispettabili e riconosciuti.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Può includere panini, bagel, burrito, pasticcini e biscotti</a:t>
              </a:r>
            </a:p>
          </p:txBody>
        </p:sp>
      </p:grpSp>
      <p:sp>
        <p:nvSpPr>
          <p:cNvPr id="7" name="Titolo 6" hidden="1">
            <a:extLst>
              <a:ext uri="{FF2B5EF4-FFF2-40B4-BE49-F238E27FC236}">
                <a16:creationId xmlns:a16="http://schemas.microsoft.com/office/drawing/2014/main" id="{D602B064-C2D4-46FC-86C8-40ABA1F36E7B}"/>
              </a:ext>
            </a:extLst>
          </p:cNvPr>
          <p:cNvSpPr>
            <a:spLocks noGrp="1"/>
          </p:cNvSpPr>
          <p:nvPr>
            <p:ph type="title"/>
          </p:nvPr>
        </p:nvSpPr>
        <p:spPr/>
        <p:txBody>
          <a:bodyPr rtlCol="0"/>
          <a:lstStyle/>
          <a:p>
            <a:pPr rtl="0"/>
            <a:r>
              <a:rPr lang="it-IT" noProof="1"/>
              <a:t>Diapositiva 7</a:t>
            </a:r>
          </a:p>
        </p:txBody>
      </p:sp>
      <p:pic>
        <p:nvPicPr>
          <p:cNvPr id="25" name="Immagine 24">
            <a:extLst>
              <a:ext uri="{FF2B5EF4-FFF2-40B4-BE49-F238E27FC236}">
                <a16:creationId xmlns:a16="http://schemas.microsoft.com/office/drawing/2014/main" id="{A0DCCB7D-2AA1-415E-AFEE-A254BBF7ED28}"/>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870728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up)">
                                      <p:cBhvr>
                                        <p:cTn id="3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PREVISIONI DI VENDITA</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549435797"/>
              </p:ext>
            </p:extLst>
          </p:nvPr>
        </p:nvGraphicFramePr>
        <p:xfrm>
          <a:off x="838199" y="1290739"/>
          <a:ext cx="6250578" cy="1188720"/>
        </p:xfrm>
        <a:graphic>
          <a:graphicData uri="http://schemas.openxmlformats.org/drawingml/2006/table">
            <a:tbl>
              <a:tblPr firstRow="1" bandRow="1">
                <a:tableStyleId>{5C22544A-7EE6-4342-B048-85BDC9FD1C3A}</a:tableStyleId>
              </a:tblPr>
              <a:tblGrid>
                <a:gridCol w="2574957">
                  <a:extLst>
                    <a:ext uri="{9D8B030D-6E8A-4147-A177-3AD203B41FA5}">
                      <a16:colId xmlns:a16="http://schemas.microsoft.com/office/drawing/2014/main" val="883291324"/>
                    </a:ext>
                  </a:extLst>
                </a:gridCol>
                <a:gridCol w="1285593">
                  <a:extLst>
                    <a:ext uri="{9D8B030D-6E8A-4147-A177-3AD203B41FA5}">
                      <a16:colId xmlns:a16="http://schemas.microsoft.com/office/drawing/2014/main" val="355586360"/>
                    </a:ext>
                  </a:extLst>
                </a:gridCol>
                <a:gridCol w="1222217">
                  <a:extLst>
                    <a:ext uri="{9D8B030D-6E8A-4147-A177-3AD203B41FA5}">
                      <a16:colId xmlns:a16="http://schemas.microsoft.com/office/drawing/2014/main" val="3626199509"/>
                    </a:ext>
                  </a:extLst>
                </a:gridCol>
                <a:gridCol w="1167811">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RIEPILOGO VENDITE IN TRE ANNI</a:t>
                      </a:r>
                    </a:p>
                  </a:txBody>
                  <a:tcPr anchor="ct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2"/>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VENDITE TOTALI</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€ 702.000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€ 772.200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€ 849.420</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TOTALE COSTO BENI VENDUTI</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€ 212.000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€ 222.600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€ 233.730</a:t>
                      </a:r>
                    </a:p>
                  </a:txBody>
                  <a:tcPr anchor="ctr">
                    <a:solidFill>
                      <a:schemeClr val="accent3"/>
                    </a:solidFill>
                  </a:tcPr>
                </a:tc>
                <a:extLst>
                  <a:ext uri="{0D108BD9-81ED-4DB2-BD59-A6C34878D82A}">
                    <a16:rowId xmlns:a16="http://schemas.microsoft.com/office/drawing/2014/main" val="2473755630"/>
                  </a:ext>
                </a:extLst>
              </a:tr>
              <a:tr h="274320">
                <a:tc>
                  <a:txBody>
                    <a:bodyPr/>
                    <a:lstStyle/>
                    <a:p>
                      <a:pP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PROFITTO NETTO</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€ 490.000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€ 549.600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€ 615.690</a:t>
                      </a:r>
                    </a:p>
                  </a:txBody>
                  <a:tcPr anchor="ctr">
                    <a:solidFill>
                      <a:schemeClr val="accent1"/>
                    </a:solidFill>
                  </a:tcPr>
                </a:tc>
                <a:extLst>
                  <a:ext uri="{0D108BD9-81ED-4DB2-BD59-A6C34878D82A}">
                    <a16:rowId xmlns:a16="http://schemas.microsoft.com/office/drawing/2014/main" val="2936589567"/>
                  </a:ext>
                </a:extLst>
              </a:tr>
            </a:tbl>
          </a:graphicData>
        </a:graphic>
      </p:graphicFrame>
      <p:sp>
        <p:nvSpPr>
          <p:cNvPr id="27" name="Casella di testo 26"/>
          <p:cNvSpPr txBox="1"/>
          <p:nvPr/>
        </p:nvSpPr>
        <p:spPr>
          <a:xfrm>
            <a:off x="480795" y="2861781"/>
            <a:ext cx="4124719" cy="338554"/>
          </a:xfrm>
          <a:prstGeom prst="rect">
            <a:avLst/>
          </a:prstGeom>
          <a:noFill/>
        </p:spPr>
        <p:txBody>
          <a:bodyPr wrap="none" rtlCol="0">
            <a:spAutoFit/>
          </a:bodyPr>
          <a:lstStyle/>
          <a:p>
            <a:pPr algn="ct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VENDITE ANNUALI E PROFITTO LORDO</a:t>
            </a:r>
          </a:p>
        </p:txBody>
      </p:sp>
      <p:graphicFrame>
        <p:nvGraphicFramePr>
          <p:cNvPr id="25" name="Grafico 24" descr="Grafico a barre"/>
          <p:cNvGraphicFramePr/>
          <p:nvPr>
            <p:extLst>
              <p:ext uri="{D42A27DB-BD31-4B8C-83A1-F6EECF244321}">
                <p14:modId xmlns:p14="http://schemas.microsoft.com/office/powerpoint/2010/main" val="2497822579"/>
              </p:ext>
            </p:extLst>
          </p:nvPr>
        </p:nvGraphicFramePr>
        <p:xfrm>
          <a:off x="838200" y="3268980"/>
          <a:ext cx="10454640" cy="3116580"/>
        </p:xfrm>
        <a:graphic>
          <a:graphicData uri="http://schemas.openxmlformats.org/drawingml/2006/chart">
            <c:chart xmlns:c="http://schemas.openxmlformats.org/drawingml/2006/chart" xmlns:r="http://schemas.openxmlformats.org/officeDocument/2006/relationships" r:id="rId3"/>
          </a:graphicData>
        </a:graphic>
      </p:graphicFrame>
      <p:sp>
        <p:nvSpPr>
          <p:cNvPr id="4" name="Titolo 3" hidden="1">
            <a:extLst>
              <a:ext uri="{FF2B5EF4-FFF2-40B4-BE49-F238E27FC236}">
                <a16:creationId xmlns:a16="http://schemas.microsoft.com/office/drawing/2014/main" id="{2780E10A-BF24-4C26-B32C-C6E96EAD93FF}"/>
              </a:ext>
            </a:extLst>
          </p:cNvPr>
          <p:cNvSpPr>
            <a:spLocks noGrp="1"/>
          </p:cNvSpPr>
          <p:nvPr>
            <p:ph type="title"/>
          </p:nvPr>
        </p:nvSpPr>
        <p:spPr/>
        <p:txBody>
          <a:bodyPr rtlCol="0"/>
          <a:lstStyle/>
          <a:p>
            <a:pPr rtl="0"/>
            <a:r>
              <a:rPr lang="it-IT" noProof="1"/>
              <a:t>Diapositiva 8</a:t>
            </a:r>
          </a:p>
        </p:txBody>
      </p:sp>
      <p:pic>
        <p:nvPicPr>
          <p:cNvPr id="10" name="Immagine 9">
            <a:extLst>
              <a:ext uri="{FF2B5EF4-FFF2-40B4-BE49-F238E27FC236}">
                <a16:creationId xmlns:a16="http://schemas.microsoft.com/office/drawing/2014/main" id="{2AB606D7-92E5-42D5-B5A0-53C1CD8D26D2}"/>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7962810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5">
                                            <p:graphicEl>
                                              <a:chart seriesIdx="-3" categoryIdx="-3" bldStep="gridLegend"/>
                                            </p:graphicEl>
                                          </p:spTgt>
                                        </p:tgtEl>
                                        <p:attrNameLst>
                                          <p:attrName>style.visibility</p:attrName>
                                        </p:attrNameLst>
                                      </p:cBhvr>
                                      <p:to>
                                        <p:strVal val="visible"/>
                                      </p:to>
                                    </p:set>
                                    <p:animEffect transition="in" filter="wipe(down)">
                                      <p:cBhvr>
                                        <p:cTn id="19" dur="500"/>
                                        <p:tgtEl>
                                          <p:spTgt spid="25">
                                            <p:graphicEl>
                                              <a:chart seriesIdx="-3" categoryIdx="-3" bldStep="gridLegend"/>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5">
                                            <p:graphicEl>
                                              <a:chart seriesIdx="0" categoryIdx="-4" bldStep="series"/>
                                            </p:graphicEl>
                                          </p:spTgt>
                                        </p:tgtEl>
                                        <p:attrNameLst>
                                          <p:attrName>style.visibility</p:attrName>
                                        </p:attrNameLst>
                                      </p:cBhvr>
                                      <p:to>
                                        <p:strVal val="visible"/>
                                      </p:to>
                                    </p:set>
                                    <p:animEffect transition="in" filter="wipe(down)">
                                      <p:cBhvr>
                                        <p:cTn id="23" dur="500"/>
                                        <p:tgtEl>
                                          <p:spTgt spid="25">
                                            <p:graphicEl>
                                              <a:chart seriesIdx="0" categoryIdx="-4" bldStep="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5">
                                            <p:graphicEl>
                                              <a:chart seriesIdx="1" categoryIdx="-4" bldStep="series"/>
                                            </p:graphicEl>
                                          </p:spTgt>
                                        </p:tgtEl>
                                        <p:attrNameLst>
                                          <p:attrName>style.visibility</p:attrName>
                                        </p:attrNameLst>
                                      </p:cBhvr>
                                      <p:to>
                                        <p:strVal val="visible"/>
                                      </p:to>
                                    </p:set>
                                    <p:animEffect transition="in" filter="wipe(down)">
                                      <p:cBhvr>
                                        <p:cTn id="27" dur="500"/>
                                        <p:tgtEl>
                                          <p:spTgt spid="25">
                                            <p:graphicEl>
                                              <a:chart seriesIdx="1" categoryIdx="-4" bldStep="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5">
                                            <p:graphicEl>
                                              <a:chart seriesIdx="2" categoryIdx="-4" bldStep="series"/>
                                            </p:graphicEl>
                                          </p:spTgt>
                                        </p:tgtEl>
                                        <p:attrNameLst>
                                          <p:attrName>style.visibility</p:attrName>
                                        </p:attrNameLst>
                                      </p:cBhvr>
                                      <p:to>
                                        <p:strVal val="visible"/>
                                      </p:to>
                                    </p:set>
                                    <p:animEffect transition="in" filter="wipe(down)">
                                      <p:cBhvr>
                                        <p:cTn id="31" dur="500"/>
                                        <p:tgtEl>
                                          <p:spTgt spid="25">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25" grpId="0">
        <p:bldSub>
          <a:bldChart bld="series"/>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156371"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SEQUENZA TEMPORALE OBIETTIVI CHIAVE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10" name="Tabella 9"/>
          <p:cNvGraphicFramePr>
            <a:graphicFrameLocks noGrp="1"/>
          </p:cNvGraphicFramePr>
          <p:nvPr>
            <p:extLst>
              <p:ext uri="{D42A27DB-BD31-4B8C-83A1-F6EECF244321}">
                <p14:modId xmlns:p14="http://schemas.microsoft.com/office/powerpoint/2010/main" val="2170390409"/>
              </p:ext>
            </p:extLst>
          </p:nvPr>
        </p:nvGraphicFramePr>
        <p:xfrm>
          <a:off x="840740" y="1544802"/>
          <a:ext cx="10596882" cy="4045740"/>
        </p:xfrm>
        <a:graphic>
          <a:graphicData uri="http://schemas.openxmlformats.org/drawingml/2006/table">
            <a:tbl>
              <a:tblPr firstRow="1" bandRow="1">
                <a:tableStyleId>{5C22544A-7EE6-4342-B048-85BDC9FD1C3A}</a:tableStyleId>
              </a:tblPr>
              <a:tblGrid>
                <a:gridCol w="3116730">
                  <a:extLst>
                    <a:ext uri="{9D8B030D-6E8A-4147-A177-3AD203B41FA5}">
                      <a16:colId xmlns:a16="http://schemas.microsoft.com/office/drawing/2014/main" val="883291324"/>
                    </a:ext>
                  </a:extLst>
                </a:gridCol>
                <a:gridCol w="1870038">
                  <a:extLst>
                    <a:ext uri="{9D8B030D-6E8A-4147-A177-3AD203B41FA5}">
                      <a16:colId xmlns:a16="http://schemas.microsoft.com/office/drawing/2014/main" val="1983756049"/>
                    </a:ext>
                  </a:extLst>
                </a:gridCol>
                <a:gridCol w="1870038">
                  <a:extLst>
                    <a:ext uri="{9D8B030D-6E8A-4147-A177-3AD203B41FA5}">
                      <a16:colId xmlns:a16="http://schemas.microsoft.com/office/drawing/2014/main" val="355586360"/>
                    </a:ext>
                  </a:extLst>
                </a:gridCol>
                <a:gridCol w="1870038">
                  <a:extLst>
                    <a:ext uri="{9D8B030D-6E8A-4147-A177-3AD203B41FA5}">
                      <a16:colId xmlns:a16="http://schemas.microsoft.com/office/drawing/2014/main" val="3626199509"/>
                    </a:ext>
                  </a:extLst>
                </a:gridCol>
                <a:gridCol w="1870038">
                  <a:extLst>
                    <a:ext uri="{9D8B030D-6E8A-4147-A177-3AD203B41FA5}">
                      <a16:colId xmlns:a16="http://schemas.microsoft.com/office/drawing/2014/main" val="2673655231"/>
                    </a:ext>
                  </a:extLst>
                </a:gridCol>
              </a:tblGrid>
              <a:tr h="674290">
                <a:tc>
                  <a:txBody>
                    <a:bodyPr/>
                    <a:lstStyle/>
                    <a:p>
                      <a:pPr rtl="0"/>
                      <a:endPar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endParaRPr>
                    </a:p>
                  </a:txBody>
                  <a:tcPr anchor="ct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extLst>
                  <a:ext uri="{0D108BD9-81ED-4DB2-BD59-A6C34878D82A}">
                    <a16:rowId xmlns:a16="http://schemas.microsoft.com/office/drawing/2014/main" val="2404206674"/>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Piano di marketing/aziendale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274100411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Ottenimento di finanziamenti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247375563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Creazione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887123879"/>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Inaugurazione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4047126002"/>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Raggiungi più di 700 clienti giornalieri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3715466982"/>
                  </a:ext>
                </a:extLst>
              </a:tr>
            </a:tbl>
          </a:graphicData>
        </a:graphic>
      </p:graphicFrame>
      <p:sp>
        <p:nvSpPr>
          <p:cNvPr id="5" name="Casella di testo 4"/>
          <p:cNvSpPr txBox="1"/>
          <p:nvPr/>
        </p:nvSpPr>
        <p:spPr>
          <a:xfrm>
            <a:off x="34871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01/02/18</a:t>
            </a:r>
          </a:p>
        </p:txBody>
      </p:sp>
      <p:sp>
        <p:nvSpPr>
          <p:cNvPr id="13" name="Casella di testo 12"/>
          <p:cNvSpPr txBox="1"/>
          <p:nvPr/>
        </p:nvSpPr>
        <p:spPr>
          <a:xfrm>
            <a:off x="53754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12/05/18</a:t>
            </a:r>
          </a:p>
        </p:txBody>
      </p:sp>
      <p:sp>
        <p:nvSpPr>
          <p:cNvPr id="14" name="Casella di testo 13"/>
          <p:cNvSpPr txBox="1"/>
          <p:nvPr/>
        </p:nvSpPr>
        <p:spPr>
          <a:xfrm>
            <a:off x="7254931" y="1793671"/>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20/08/18</a:t>
            </a:r>
          </a:p>
        </p:txBody>
      </p:sp>
      <p:sp>
        <p:nvSpPr>
          <p:cNvPr id="15" name="Casella di testo 14"/>
          <p:cNvSpPr txBox="1"/>
          <p:nvPr/>
        </p:nvSpPr>
        <p:spPr>
          <a:xfrm>
            <a:off x="9126550" y="1793671"/>
            <a:ext cx="870495"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28/11/18</a:t>
            </a:r>
          </a:p>
        </p:txBody>
      </p:sp>
      <p:sp>
        <p:nvSpPr>
          <p:cNvPr id="4" name="Rettangolo arrotondato 3">
            <a:extLst>
              <a:ext uri="{C183D7F6-B498-43B3-948B-1728B52AA6E4}">
                <adec:decorative xmlns:adec="http://schemas.microsoft.com/office/drawing/2017/decorative" val="1"/>
              </a:ext>
            </a:extLst>
          </p:cNvPr>
          <p:cNvSpPr/>
          <p:nvPr/>
        </p:nvSpPr>
        <p:spPr>
          <a:xfrm>
            <a:off x="3992880" y="2461260"/>
            <a:ext cx="159258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6" name="Rettangolo arrotondato 15">
            <a:extLst>
              <a:ext uri="{C183D7F6-B498-43B3-948B-1728B52AA6E4}">
                <adec:decorative xmlns:adec="http://schemas.microsoft.com/office/drawing/2017/decorative" val="1"/>
              </a:ext>
            </a:extLst>
          </p:cNvPr>
          <p:cNvSpPr/>
          <p:nvPr/>
        </p:nvSpPr>
        <p:spPr>
          <a:xfrm>
            <a:off x="5250180" y="3142413"/>
            <a:ext cx="80772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7" name="Rettangolo arrotondato 16">
            <a:extLst>
              <a:ext uri="{C183D7F6-B498-43B3-948B-1728B52AA6E4}">
                <adec:decorative xmlns:adec="http://schemas.microsoft.com/office/drawing/2017/decorative" val="1"/>
              </a:ext>
            </a:extLst>
          </p:cNvPr>
          <p:cNvSpPr/>
          <p:nvPr/>
        </p:nvSpPr>
        <p:spPr>
          <a:xfrm>
            <a:off x="6057900" y="3808377"/>
            <a:ext cx="2438399"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8" name="Rettangolo arrotondato 17">
            <a:extLst>
              <a:ext uri="{C183D7F6-B498-43B3-948B-1728B52AA6E4}">
                <adec:decorative xmlns:adec="http://schemas.microsoft.com/office/drawing/2017/decorative" val="1"/>
              </a:ext>
            </a:extLst>
          </p:cNvPr>
          <p:cNvSpPr/>
          <p:nvPr/>
        </p:nvSpPr>
        <p:spPr>
          <a:xfrm>
            <a:off x="8229600" y="4474341"/>
            <a:ext cx="266698"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9" name="Rettangolo arrotondato 18">
            <a:extLst>
              <a:ext uri="{C183D7F6-B498-43B3-948B-1728B52AA6E4}">
                <adec:decorative xmlns:adec="http://schemas.microsoft.com/office/drawing/2017/decorative" val="1"/>
              </a:ext>
            </a:extLst>
          </p:cNvPr>
          <p:cNvSpPr/>
          <p:nvPr/>
        </p:nvSpPr>
        <p:spPr>
          <a:xfrm>
            <a:off x="9799318" y="5140305"/>
            <a:ext cx="929642"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6" name="Titolo 5" hidden="1">
            <a:extLst>
              <a:ext uri="{FF2B5EF4-FFF2-40B4-BE49-F238E27FC236}">
                <a16:creationId xmlns:a16="http://schemas.microsoft.com/office/drawing/2014/main" id="{31C055C7-3FCB-433F-9834-9730B6D75DBC}"/>
              </a:ext>
            </a:extLst>
          </p:cNvPr>
          <p:cNvSpPr>
            <a:spLocks noGrp="1"/>
          </p:cNvSpPr>
          <p:nvPr>
            <p:ph type="title"/>
          </p:nvPr>
        </p:nvSpPr>
        <p:spPr/>
        <p:txBody>
          <a:bodyPr rtlCol="0"/>
          <a:lstStyle/>
          <a:p>
            <a:pPr rtl="0"/>
            <a:r>
              <a:rPr lang="it-IT" noProof="1"/>
              <a:t>Diapositiva 9</a:t>
            </a:r>
          </a:p>
        </p:txBody>
      </p:sp>
      <p:pic>
        <p:nvPicPr>
          <p:cNvPr id="20" name="Immagine 19">
            <a:extLst>
              <a:ext uri="{FF2B5EF4-FFF2-40B4-BE49-F238E27FC236}">
                <a16:creationId xmlns:a16="http://schemas.microsoft.com/office/drawing/2014/main" id="{CE96C1CE-860E-411E-8785-C44991E0B9E5}"/>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1165145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750"/>
                                        <p:tgtEl>
                                          <p:spTgt spid="4"/>
                                        </p:tgtEl>
                                      </p:cBhvr>
                                    </p:animEffect>
                                  </p:childTnLst>
                                </p:cTn>
                              </p:par>
                            </p:childTnLst>
                          </p:cTn>
                        </p:par>
                        <p:par>
                          <p:cTn id="28" fill="hold">
                            <p:stCondLst>
                              <p:cond delay="1750"/>
                            </p:stCondLst>
                            <p:childTnLst>
                              <p:par>
                                <p:cTn id="29" presetID="22" presetClass="entr" presetSubtype="8"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500"/>
                                        <p:tgtEl>
                                          <p:spTgt spid="16"/>
                                        </p:tgtEl>
                                      </p:cBhvr>
                                    </p:animEffect>
                                  </p:childTnLst>
                                </p:cTn>
                              </p:par>
                            </p:childTnLst>
                          </p:cTn>
                        </p:par>
                        <p:par>
                          <p:cTn id="32" fill="hold">
                            <p:stCondLst>
                              <p:cond delay="2250"/>
                            </p:stCondLst>
                            <p:childTnLst>
                              <p:par>
                                <p:cTn id="33" presetID="22" presetClass="entr" presetSubtype="8"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left)">
                                      <p:cBhvr>
                                        <p:cTn id="35" dur="1000"/>
                                        <p:tgtEl>
                                          <p:spTgt spid="17"/>
                                        </p:tgtEl>
                                      </p:cBhvr>
                                    </p:animEffect>
                                  </p:childTnLst>
                                </p:cTn>
                              </p:par>
                            </p:childTnLst>
                          </p:cTn>
                        </p:par>
                        <p:par>
                          <p:cTn id="36" fill="hold">
                            <p:stCondLst>
                              <p:cond delay="3250"/>
                            </p:stCondLst>
                            <p:childTnLst>
                              <p:par>
                                <p:cTn id="37" presetID="22" presetClass="entr" presetSubtype="8"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childTnLst>
                          </p:cTn>
                        </p:par>
                        <p:par>
                          <p:cTn id="40" fill="hold">
                            <p:stCondLst>
                              <p:cond delay="3750"/>
                            </p:stCondLst>
                            <p:childTnLst>
                              <p:par>
                                <p:cTn id="41" presetID="22" presetClass="entr" presetSubtype="8"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5" grpId="0"/>
      <p:bldP spid="13" grpId="0"/>
      <p:bldP spid="14" grpId="0"/>
      <p:bldP spid="15" grpId="0"/>
      <p:bldP spid="4" grpId="0" animBg="1"/>
      <p:bldP spid="16" grpId="0" animBg="1"/>
      <p:bldP spid="17" grpId="0" animBg="1"/>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Casella di testo 2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IL TEAM</a:t>
            </a:r>
          </a:p>
        </p:txBody>
      </p:sp>
      <p:grpSp>
        <p:nvGrpSpPr>
          <p:cNvPr id="25" name="Gruppo 24">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6" name="Rettangolo 25"/>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7" name="Rettangolo 2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6" name="Gruppo 5" descr="Segnaposto foto"/>
          <p:cNvGrpSpPr/>
          <p:nvPr/>
        </p:nvGrpSpPr>
        <p:grpSpPr>
          <a:xfrm>
            <a:off x="1406066" y="2229025"/>
            <a:ext cx="2156108" cy="2156108"/>
            <a:chOff x="2762425" y="2053765"/>
            <a:chExt cx="2156108" cy="2156108"/>
          </a:xfrm>
        </p:grpSpPr>
        <p:sp>
          <p:nvSpPr>
            <p:cNvPr id="13" name="Ovale 12"/>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5" name="Ovale 4" descr="Foto del team"/>
            <p:cNvSpPr/>
            <p:nvPr/>
          </p:nvSpPr>
          <p:spPr>
            <a:xfrm>
              <a:off x="2949527" y="2240867"/>
              <a:ext cx="1781907" cy="1781907"/>
            </a:xfrm>
            <a:prstGeom prst="ellipse">
              <a:avLst/>
            </a:prstGeom>
            <a:blipFill dpi="0" rotWithShape="1">
              <a:blip r:embed="rId3"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9" name="Casella di testo 8"/>
          <p:cNvSpPr txBox="1"/>
          <p:nvPr/>
        </p:nvSpPr>
        <p:spPr>
          <a:xfrm>
            <a:off x="1947625" y="5181600"/>
            <a:ext cx="105407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MANAGER</a:t>
            </a:r>
          </a:p>
        </p:txBody>
      </p:sp>
      <p:cxnSp>
        <p:nvCxnSpPr>
          <p:cNvPr id="3" name="Connettore diritto 2">
            <a:extLst>
              <a:ext uri="{C183D7F6-B498-43B3-948B-1728B52AA6E4}">
                <adec:decorative xmlns:adec="http://schemas.microsoft.com/office/drawing/2017/decorative" val="1"/>
              </a:ext>
            </a:extLst>
          </p:cNvPr>
          <p:cNvCxnSpPr/>
          <p:nvPr/>
        </p:nvCxnSpPr>
        <p:spPr>
          <a:xfrm>
            <a:off x="1674163"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Casella di testo 22"/>
          <p:cNvSpPr txBox="1"/>
          <p:nvPr/>
        </p:nvSpPr>
        <p:spPr>
          <a:xfrm>
            <a:off x="1641585"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5" name="Gruppo 14" descr="Segnaposto foto"/>
          <p:cNvGrpSpPr/>
          <p:nvPr/>
        </p:nvGrpSpPr>
        <p:grpSpPr>
          <a:xfrm>
            <a:off x="4661110" y="1872189"/>
            <a:ext cx="2869780" cy="2869780"/>
            <a:chOff x="2762425" y="2053765"/>
            <a:chExt cx="2156108" cy="2156108"/>
          </a:xfrm>
        </p:grpSpPr>
        <p:sp>
          <p:nvSpPr>
            <p:cNvPr id="16" name="Ovale 15"/>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17" name="Ovale 16" descr="Foto del team"/>
            <p:cNvSpPr/>
            <p:nvPr/>
          </p:nvSpPr>
          <p:spPr>
            <a:xfrm>
              <a:off x="2949527" y="2240867"/>
              <a:ext cx="1781907" cy="1781907"/>
            </a:xfrm>
            <a:prstGeom prst="ellipse">
              <a:avLst/>
            </a:prstGeom>
            <a:blipFill dpi="0" rotWithShape="1">
              <a:blip r:embed="rId4"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36" name="Casella di testo 35"/>
          <p:cNvSpPr txBox="1"/>
          <p:nvPr/>
        </p:nvSpPr>
        <p:spPr>
          <a:xfrm>
            <a:off x="5351531" y="5181600"/>
            <a:ext cx="1470019"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PROPRIETARIO</a:t>
            </a:r>
          </a:p>
        </p:txBody>
      </p:sp>
      <p:cxnSp>
        <p:nvCxnSpPr>
          <p:cNvPr id="38" name="Connettore diritto 37">
            <a:extLst>
              <a:ext uri="{C183D7F6-B498-43B3-948B-1728B52AA6E4}">
                <adec:decorative xmlns:adec="http://schemas.microsoft.com/office/drawing/2017/decorative" val="1"/>
              </a:ext>
            </a:extLst>
          </p:cNvPr>
          <p:cNvCxnSpPr/>
          <p:nvPr/>
        </p:nvCxnSpPr>
        <p:spPr>
          <a:xfrm>
            <a:off x="528604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37" name="Casella di testo 36"/>
          <p:cNvSpPr txBox="1"/>
          <p:nvPr/>
        </p:nvSpPr>
        <p:spPr>
          <a:xfrm>
            <a:off x="525346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8" name="Gruppo 17" descr="Segnaposto foto"/>
          <p:cNvGrpSpPr/>
          <p:nvPr/>
        </p:nvGrpSpPr>
        <p:grpSpPr>
          <a:xfrm>
            <a:off x="8629826" y="2229025"/>
            <a:ext cx="2156108" cy="2156108"/>
            <a:chOff x="2762425" y="2053765"/>
            <a:chExt cx="2156108" cy="2156108"/>
          </a:xfrm>
        </p:grpSpPr>
        <p:sp>
          <p:nvSpPr>
            <p:cNvPr id="19" name="Ovale 18"/>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0" name="Ovale 19" descr="Foto del team"/>
            <p:cNvSpPr/>
            <p:nvPr/>
          </p:nvSpPr>
          <p:spPr>
            <a:xfrm>
              <a:off x="2949527" y="2240867"/>
              <a:ext cx="1781907" cy="1781907"/>
            </a:xfrm>
            <a:prstGeom prst="ellipse">
              <a:avLst/>
            </a:prstGeom>
            <a:blipFill dpi="0" rotWithShape="1">
              <a:blip r:embed="rId5"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40" name="Casella di testo 39"/>
          <p:cNvSpPr txBox="1"/>
          <p:nvPr/>
        </p:nvSpPr>
        <p:spPr>
          <a:xfrm>
            <a:off x="8700615" y="5181600"/>
            <a:ext cx="199561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DIPENDENTE CHIAVE</a:t>
            </a:r>
          </a:p>
        </p:txBody>
      </p:sp>
      <p:cxnSp>
        <p:nvCxnSpPr>
          <p:cNvPr id="42" name="Connettore diritto 41">
            <a:extLst>
              <a:ext uri="{C183D7F6-B498-43B3-948B-1728B52AA6E4}">
                <adec:decorative xmlns:adec="http://schemas.microsoft.com/office/drawing/2017/decorative" val="1"/>
              </a:ext>
            </a:extLst>
          </p:cNvPr>
          <p:cNvCxnSpPr/>
          <p:nvPr/>
        </p:nvCxnSpPr>
        <p:spPr>
          <a:xfrm>
            <a:off x="889792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Casella di testo 40"/>
          <p:cNvSpPr txBox="1"/>
          <p:nvPr/>
        </p:nvSpPr>
        <p:spPr>
          <a:xfrm>
            <a:off x="886534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sp>
        <p:nvSpPr>
          <p:cNvPr id="2" name="Titolo 1" hidden="1">
            <a:extLst>
              <a:ext uri="{FF2B5EF4-FFF2-40B4-BE49-F238E27FC236}">
                <a16:creationId xmlns:a16="http://schemas.microsoft.com/office/drawing/2014/main" id="{049816CA-D25A-4DA3-944B-4F935E1EC6A5}"/>
              </a:ext>
            </a:extLst>
          </p:cNvPr>
          <p:cNvSpPr>
            <a:spLocks noGrp="1"/>
          </p:cNvSpPr>
          <p:nvPr>
            <p:ph type="title"/>
          </p:nvPr>
        </p:nvSpPr>
        <p:spPr/>
        <p:txBody>
          <a:bodyPr rtlCol="0"/>
          <a:lstStyle/>
          <a:p>
            <a:pPr rtl="0"/>
            <a:r>
              <a:rPr lang="it-IT" noProof="1"/>
              <a:t>Diapositiva 10</a:t>
            </a:r>
          </a:p>
        </p:txBody>
      </p:sp>
      <p:pic>
        <p:nvPicPr>
          <p:cNvPr id="28" name="Immagine 27">
            <a:extLst>
              <a:ext uri="{FF2B5EF4-FFF2-40B4-BE49-F238E27FC236}">
                <a16:creationId xmlns:a16="http://schemas.microsoft.com/office/drawing/2014/main" id="{29064B3E-85A7-4DC6-96AE-D0A477091996}"/>
              </a:ext>
            </a:extLst>
          </p:cNvPr>
          <p:cNvPicPr>
            <a:picLocks noChangeAspect="1"/>
          </p:cNvPicPr>
          <p:nvPr/>
        </p:nvPicPr>
        <p:blipFill>
          <a:blip r:embed="rId6"/>
          <a:stretch>
            <a:fillRect/>
          </a:stretch>
        </p:blipFill>
        <p:spPr>
          <a:xfrm>
            <a:off x="0" y="5529063"/>
            <a:ext cx="1487832" cy="1487832"/>
          </a:xfrm>
          <a:prstGeom prst="rect">
            <a:avLst/>
          </a:prstGeom>
        </p:spPr>
      </p:pic>
    </p:spTree>
    <p:extLst>
      <p:ext uri="{BB962C8B-B14F-4D97-AF65-F5344CB8AC3E}">
        <p14:creationId xmlns:p14="http://schemas.microsoft.com/office/powerpoint/2010/main" val="2471180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ppt_x"/>
                                          </p:val>
                                        </p:tav>
                                        <p:tav tm="100000">
                                          <p:val>
                                            <p:strVal val="#ppt_x"/>
                                          </p:val>
                                        </p:tav>
                                      </p:tavLst>
                                    </p:anim>
                                    <p:anim calcmode="lin" valueType="num">
                                      <p:cBhvr additive="base">
                                        <p:cTn id="12" dur="750" fill="hold"/>
                                        <p:tgtEl>
                                          <p:spTgt spid="15"/>
                                        </p:tgtEl>
                                        <p:attrNameLst>
                                          <p:attrName>ppt_y</p:attrName>
                                        </p:attrNameLst>
                                      </p:cBhvr>
                                      <p:tavLst>
                                        <p:tav tm="0">
                                          <p:val>
                                            <p:strVal val="1+#ppt_h/2"/>
                                          </p:val>
                                        </p:tav>
                                        <p:tav tm="100000">
                                          <p:val>
                                            <p:strVal val="#ppt_y"/>
                                          </p:val>
                                        </p:tav>
                                      </p:tavLst>
                                    </p:anim>
                                  </p:childTnLst>
                                </p:cTn>
                              </p:par>
                              <p:par>
                                <p:cTn id="13" presetID="10" presetClass="entr" presetSubtype="0" repeatCount="4000" fill="hold" nodeType="withEffect">
                                  <p:stCondLst>
                                    <p:cond delay="25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50"/>
                                        <p:tgtEl>
                                          <p:spTgt spid="15"/>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1850"/>
                            </p:stCondLst>
                            <p:childTnLst>
                              <p:par>
                                <p:cTn id="21" presetID="16" presetClass="entr" presetSubtype="21"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barn(inVertical)">
                                      <p:cBhvr>
                                        <p:cTn id="23" dur="500"/>
                                        <p:tgtEl>
                                          <p:spTgt spid="38"/>
                                        </p:tgtEl>
                                      </p:cBhvr>
                                    </p:animEffect>
                                  </p:childTnLst>
                                </p:cTn>
                              </p:par>
                            </p:childTnLst>
                          </p:cTn>
                        </p:par>
                        <p:par>
                          <p:cTn id="24" fill="hold">
                            <p:stCondLst>
                              <p:cond delay="2350"/>
                            </p:stCondLst>
                            <p:childTnLst>
                              <p:par>
                                <p:cTn id="25" presetID="42" presetClass="entr" presetSubtype="0" fill="hold" grpId="0"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3350"/>
                            </p:stCondLst>
                            <p:childTnLst>
                              <p:par>
                                <p:cTn id="31" presetID="2" presetClass="entr" presetSubtype="8"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750" fill="hold"/>
                                        <p:tgtEl>
                                          <p:spTgt spid="6"/>
                                        </p:tgtEl>
                                        <p:attrNameLst>
                                          <p:attrName>ppt_x</p:attrName>
                                        </p:attrNameLst>
                                      </p:cBhvr>
                                      <p:tavLst>
                                        <p:tav tm="0">
                                          <p:val>
                                            <p:strVal val="0-#ppt_w/2"/>
                                          </p:val>
                                        </p:tav>
                                        <p:tav tm="100000">
                                          <p:val>
                                            <p:strVal val="#ppt_x"/>
                                          </p:val>
                                        </p:tav>
                                      </p:tavLst>
                                    </p:anim>
                                    <p:anim calcmode="lin" valueType="num">
                                      <p:cBhvr additive="base">
                                        <p:cTn id="34" dur="75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repeatCount="4000" fill="hold" nodeType="withEffect">
                                  <p:stCondLst>
                                    <p:cond delay="25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50"/>
                                        <p:tgtEl>
                                          <p:spTgt spid="6"/>
                                        </p:tgtEl>
                                      </p:cBhvr>
                                    </p:animEffect>
                                  </p:childTnLst>
                                </p:cTn>
                              </p:par>
                            </p:childTnLst>
                          </p:cTn>
                        </p:par>
                        <p:par>
                          <p:cTn id="38" fill="hold">
                            <p:stCondLst>
                              <p:cond delay="4200"/>
                            </p:stCondLst>
                            <p:childTnLst>
                              <p:par>
                                <p:cTn id="39" presetID="10" presetClass="entr" presetSubtype="0"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par>
                          <p:cTn id="42" fill="hold">
                            <p:stCondLst>
                              <p:cond delay="4700"/>
                            </p:stCondLst>
                            <p:childTnLst>
                              <p:par>
                                <p:cTn id="43" presetID="16" presetClass="entr" presetSubtype="21" fill="hold" nodeType="after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barn(inVertical)">
                                      <p:cBhvr>
                                        <p:cTn id="45" dur="500"/>
                                        <p:tgtEl>
                                          <p:spTgt spid="3"/>
                                        </p:tgtEl>
                                      </p:cBhvr>
                                    </p:animEffect>
                                  </p:childTnLst>
                                </p:cTn>
                              </p:par>
                            </p:childTnLst>
                          </p:cTn>
                        </p:par>
                        <p:par>
                          <p:cTn id="46" fill="hold">
                            <p:stCondLst>
                              <p:cond delay="5200"/>
                            </p:stCondLst>
                            <p:childTnLst>
                              <p:par>
                                <p:cTn id="47" presetID="42" presetClass="entr" presetSubtype="0" fill="hold" grpId="0"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childTnLst>
                          </p:cTn>
                        </p:par>
                        <p:par>
                          <p:cTn id="52" fill="hold">
                            <p:stCondLst>
                              <p:cond delay="6200"/>
                            </p:stCondLst>
                            <p:childTnLst>
                              <p:par>
                                <p:cTn id="53" presetID="2" presetClass="entr" presetSubtype="2"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750" fill="hold"/>
                                        <p:tgtEl>
                                          <p:spTgt spid="18"/>
                                        </p:tgtEl>
                                        <p:attrNameLst>
                                          <p:attrName>ppt_x</p:attrName>
                                        </p:attrNameLst>
                                      </p:cBhvr>
                                      <p:tavLst>
                                        <p:tav tm="0">
                                          <p:val>
                                            <p:strVal val="1+#ppt_w/2"/>
                                          </p:val>
                                        </p:tav>
                                        <p:tav tm="100000">
                                          <p:val>
                                            <p:strVal val="#ppt_x"/>
                                          </p:val>
                                        </p:tav>
                                      </p:tavLst>
                                    </p:anim>
                                    <p:anim calcmode="lin" valueType="num">
                                      <p:cBhvr additive="base">
                                        <p:cTn id="56" dur="750" fill="hold"/>
                                        <p:tgtEl>
                                          <p:spTgt spid="18"/>
                                        </p:tgtEl>
                                        <p:attrNameLst>
                                          <p:attrName>ppt_y</p:attrName>
                                        </p:attrNameLst>
                                      </p:cBhvr>
                                      <p:tavLst>
                                        <p:tav tm="0">
                                          <p:val>
                                            <p:strVal val="#ppt_y"/>
                                          </p:val>
                                        </p:tav>
                                        <p:tav tm="100000">
                                          <p:val>
                                            <p:strVal val="#ppt_y"/>
                                          </p:val>
                                        </p:tav>
                                      </p:tavLst>
                                    </p:anim>
                                  </p:childTnLst>
                                </p:cTn>
                              </p:par>
                              <p:par>
                                <p:cTn id="57" presetID="10" presetClass="entr" presetSubtype="0" repeatCount="4000" fill="hold" nodeType="withEffect">
                                  <p:stCondLst>
                                    <p:cond delay="25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150"/>
                                        <p:tgtEl>
                                          <p:spTgt spid="18"/>
                                        </p:tgtEl>
                                      </p:cBhvr>
                                    </p:animEffect>
                                  </p:childTnLst>
                                </p:cTn>
                              </p:par>
                            </p:childTnLst>
                          </p:cTn>
                        </p:par>
                        <p:par>
                          <p:cTn id="60" fill="hold">
                            <p:stCondLst>
                              <p:cond delay="7050"/>
                            </p:stCondLst>
                            <p:childTnLst>
                              <p:par>
                                <p:cTn id="61" presetID="10" presetClass="entr" presetSubtype="0"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par>
                          <p:cTn id="64" fill="hold">
                            <p:stCondLst>
                              <p:cond delay="7550"/>
                            </p:stCondLst>
                            <p:childTnLst>
                              <p:par>
                                <p:cTn id="65" presetID="16" presetClass="entr" presetSubtype="21" fill="hold" nodeType="after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barn(inVertical)">
                                      <p:cBhvr>
                                        <p:cTn id="67" dur="500"/>
                                        <p:tgtEl>
                                          <p:spTgt spid="42"/>
                                        </p:tgtEl>
                                      </p:cBhvr>
                                    </p:animEffect>
                                  </p:childTnLst>
                                </p:cTn>
                              </p:par>
                            </p:childTnLst>
                          </p:cTn>
                        </p:par>
                        <p:par>
                          <p:cTn id="68" fill="hold">
                            <p:stCondLst>
                              <p:cond delay="8050"/>
                            </p:stCondLst>
                            <p:childTnLst>
                              <p:par>
                                <p:cTn id="69" presetID="42" presetClass="entr" presetSubtype="0" fill="hold" grpId="0"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fade">
                                      <p:cBhvr>
                                        <p:cTn id="71" dur="1000"/>
                                        <p:tgtEl>
                                          <p:spTgt spid="41"/>
                                        </p:tgtEl>
                                      </p:cBhvr>
                                    </p:animEffect>
                                    <p:anim calcmode="lin" valueType="num">
                                      <p:cBhvr>
                                        <p:cTn id="72" dur="1000" fill="hold"/>
                                        <p:tgtEl>
                                          <p:spTgt spid="41"/>
                                        </p:tgtEl>
                                        <p:attrNameLst>
                                          <p:attrName>ppt_x</p:attrName>
                                        </p:attrNameLst>
                                      </p:cBhvr>
                                      <p:tavLst>
                                        <p:tav tm="0">
                                          <p:val>
                                            <p:strVal val="#ppt_x"/>
                                          </p:val>
                                        </p:tav>
                                        <p:tav tm="100000">
                                          <p:val>
                                            <p:strVal val="#ppt_x"/>
                                          </p:val>
                                        </p:tav>
                                      </p:tavLst>
                                    </p:anim>
                                    <p:anim calcmode="lin" valueType="num">
                                      <p:cBhvr>
                                        <p:cTn id="73"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9" grpId="0"/>
      <p:bldP spid="23" grpId="0"/>
      <p:bldP spid="36" grpId="0"/>
      <p:bldP spid="37" grpId="0"/>
      <p:bldP spid="40" grpId="0"/>
      <p:bldP spid="41"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INDICI DI BUSINESS</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437880800"/>
              </p:ext>
            </p:extLst>
          </p:nvPr>
        </p:nvGraphicFramePr>
        <p:xfrm>
          <a:off x="838200" y="1289920"/>
          <a:ext cx="5128035" cy="1463040"/>
        </p:xfrm>
        <a:graphic>
          <a:graphicData uri="http://schemas.openxmlformats.org/drawingml/2006/table">
            <a:tbl>
              <a:tblPr firstRow="1" bandRow="1">
                <a:tableStyleId>{5C22544A-7EE6-4342-B048-85BDC9FD1C3A}</a:tableStyleId>
              </a:tblPr>
              <a:tblGrid>
                <a:gridCol w="2185657">
                  <a:extLst>
                    <a:ext uri="{9D8B030D-6E8A-4147-A177-3AD203B41FA5}">
                      <a16:colId xmlns:a16="http://schemas.microsoft.com/office/drawing/2014/main" val="883291324"/>
                    </a:ext>
                  </a:extLst>
                </a:gridCol>
                <a:gridCol w="1032095">
                  <a:extLst>
                    <a:ext uri="{9D8B030D-6E8A-4147-A177-3AD203B41FA5}">
                      <a16:colId xmlns:a16="http://schemas.microsoft.com/office/drawing/2014/main" val="355586360"/>
                    </a:ext>
                  </a:extLst>
                </a:gridCol>
                <a:gridCol w="959668">
                  <a:extLst>
                    <a:ext uri="{9D8B030D-6E8A-4147-A177-3AD203B41FA5}">
                      <a16:colId xmlns:a16="http://schemas.microsoft.com/office/drawing/2014/main" val="3626199509"/>
                    </a:ext>
                  </a:extLst>
                </a:gridCol>
                <a:gridCol w="950615">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INDICI FINANZIARI</a:t>
                      </a:r>
                    </a:p>
                  </a:txBody>
                  <a:tcPr anchor="c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1"/>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MARGINE DI PROFITTO</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12,07%</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14,95%</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17,66%</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2,83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4,24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7,44</a:t>
                      </a:r>
                    </a:p>
                  </a:txBody>
                  <a:tcPr anchor="ctr">
                    <a:solidFill>
                      <a:schemeClr val="accent3"/>
                    </a:solidFill>
                  </a:tcPr>
                </a:tc>
                <a:extLst>
                  <a:ext uri="{0D108BD9-81ED-4DB2-BD59-A6C34878D82A}">
                    <a16:rowId xmlns:a16="http://schemas.microsoft.com/office/drawing/2014/main" val="247375563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CAPITALE NETTO/PASSIVITÀ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3,24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6,44</a:t>
                      </a:r>
                    </a:p>
                  </a:txBody>
                  <a:tcPr anchor="ctr">
                    <a:solidFill>
                      <a:schemeClr val="accent3"/>
                    </a:solidFill>
                  </a:tcPr>
                </a:tc>
                <a:extLst>
                  <a:ext uri="{0D108BD9-81ED-4DB2-BD59-A6C34878D82A}">
                    <a16:rowId xmlns:a16="http://schemas.microsoft.com/office/drawing/2014/main" val="281258667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ATTIVITÀ/CAPITALE NETTO</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1,55</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1,31</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1,16</a:t>
                      </a:r>
                    </a:p>
                  </a:txBody>
                  <a:tcPr anchor="ctr">
                    <a:solidFill>
                      <a:schemeClr val="accent3"/>
                    </a:solidFill>
                  </a:tcPr>
                </a:tc>
                <a:extLst>
                  <a:ext uri="{0D108BD9-81ED-4DB2-BD59-A6C34878D82A}">
                    <a16:rowId xmlns:a16="http://schemas.microsoft.com/office/drawing/2014/main" val="4205625206"/>
                  </a:ext>
                </a:extLst>
              </a:tr>
            </a:tbl>
          </a:graphicData>
        </a:graphic>
      </p:graphicFrame>
      <p:sp>
        <p:nvSpPr>
          <p:cNvPr id="27" name="Casella di testo 26"/>
          <p:cNvSpPr txBox="1"/>
          <p:nvPr/>
        </p:nvSpPr>
        <p:spPr>
          <a:xfrm>
            <a:off x="838200" y="2965186"/>
            <a:ext cx="2829877" cy="338554"/>
          </a:xfrm>
          <a:prstGeom prst="rect">
            <a:avLst/>
          </a:prstGeom>
          <a:noFill/>
        </p:spPr>
        <p:txBody>
          <a:bodyPr wrap="none" rtlCol="0">
            <a:spAutoFit/>
          </a:bodyPr>
          <a:lstStyle/>
          <a:p>
            <a:pP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INDICATORI DI SUCCESSO</a:t>
            </a:r>
          </a:p>
        </p:txBody>
      </p:sp>
      <p:graphicFrame>
        <p:nvGraphicFramePr>
          <p:cNvPr id="7" name="Grafico 6" descr="Grafico a linee"/>
          <p:cNvGraphicFramePr/>
          <p:nvPr>
            <p:extLst>
              <p:ext uri="{D42A27DB-BD31-4B8C-83A1-F6EECF244321}">
                <p14:modId xmlns:p14="http://schemas.microsoft.com/office/powerpoint/2010/main" val="3437439534"/>
              </p:ext>
            </p:extLst>
          </p:nvPr>
        </p:nvGraphicFramePr>
        <p:xfrm>
          <a:off x="838200" y="3303740"/>
          <a:ext cx="10507980" cy="31427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Tabella 8"/>
          <p:cNvGraphicFramePr>
            <a:graphicFrameLocks noGrp="1"/>
          </p:cNvGraphicFramePr>
          <p:nvPr>
            <p:extLst>
              <p:ext uri="{D42A27DB-BD31-4B8C-83A1-F6EECF244321}">
                <p14:modId xmlns:p14="http://schemas.microsoft.com/office/powerpoint/2010/main" val="3843750394"/>
              </p:ext>
            </p:extLst>
          </p:nvPr>
        </p:nvGraphicFramePr>
        <p:xfrm>
          <a:off x="6408420" y="1289920"/>
          <a:ext cx="4937760" cy="1051560"/>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883291324"/>
                    </a:ext>
                  </a:extLst>
                </a:gridCol>
                <a:gridCol w="1005840">
                  <a:extLst>
                    <a:ext uri="{9D8B030D-6E8A-4147-A177-3AD203B41FA5}">
                      <a16:colId xmlns:a16="http://schemas.microsoft.com/office/drawing/2014/main" val="355586360"/>
                    </a:ext>
                  </a:extLst>
                </a:gridCol>
                <a:gridCol w="1005840">
                  <a:extLst>
                    <a:ext uri="{9D8B030D-6E8A-4147-A177-3AD203B41FA5}">
                      <a16:colId xmlns:a16="http://schemas.microsoft.com/office/drawing/2014/main" val="3626199509"/>
                    </a:ext>
                  </a:extLst>
                </a:gridCol>
                <a:gridCol w="1005840">
                  <a:extLst>
                    <a:ext uri="{9D8B030D-6E8A-4147-A177-3AD203B41FA5}">
                      <a16:colId xmlns:a16="http://schemas.microsoft.com/office/drawing/2014/main" val="2161393824"/>
                    </a:ext>
                  </a:extLst>
                </a:gridCol>
              </a:tblGrid>
              <a:tr h="365760">
                <a:tc>
                  <a:txBody>
                    <a:bodyPr/>
                    <a:lstStyle/>
                    <a:p>
                      <a:pPr algn="l" rtl="0"/>
                      <a:r>
                        <a:rPr lang="it-IT" sz="1100" b="1" noProof="1">
                          <a:latin typeface="Arial" panose="020B0604020202020204" pitchFamily="34" charset="0"/>
                          <a:ea typeface="Lato" panose="020F0502020204030203" pitchFamily="34" charset="0"/>
                          <a:cs typeface="Arial" panose="020B0604020202020204" pitchFamily="34" charset="0"/>
                        </a:rPr>
                        <a:t>INDICI DI LIQUIDITÀ</a:t>
                      </a:r>
                    </a:p>
                  </a:txBody>
                  <a:tcPr anchor="c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1">
                          <a:latin typeface="Arial" panose="020B0604020202020204" pitchFamily="34" charset="0"/>
                          <a:ea typeface="Lato" panose="020F0502020204030203" pitchFamily="34" charset="0"/>
                          <a:cs typeface="Arial" panose="020B0604020202020204" pitchFamily="34" charset="0"/>
                        </a:rPr>
                        <a:t>A.1</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A.2</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A.3</a:t>
                      </a:r>
                    </a:p>
                  </a:txBody>
                  <a:tcPr anchor="ctr">
                    <a:solidFill>
                      <a:schemeClr val="tx2"/>
                    </a:solidFill>
                  </a:tcPr>
                </a:tc>
                <a:extLst>
                  <a:ext uri="{0D108BD9-81ED-4DB2-BD59-A6C34878D82A}">
                    <a16:rowId xmlns:a16="http://schemas.microsoft.com/office/drawing/2014/main" val="2018180050"/>
                  </a:ext>
                </a:extLst>
              </a:tr>
              <a:tr h="274320">
                <a:tc>
                  <a:txBody>
                    <a:bodyPr/>
                    <a:lstStyle/>
                    <a:p>
                      <a:pP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ACID TEST</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2,34</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3,66</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6,67</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RAPPORTO LIQUIDITÀ/ATTIVITÀ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0,83</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0,86</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0,90</a:t>
                      </a:r>
                    </a:p>
                  </a:txBody>
                  <a:tcPr anchor="ctr">
                    <a:solidFill>
                      <a:schemeClr val="accent3"/>
                    </a:solidFill>
                  </a:tcPr>
                </a:tc>
                <a:extLst>
                  <a:ext uri="{0D108BD9-81ED-4DB2-BD59-A6C34878D82A}">
                    <a16:rowId xmlns:a16="http://schemas.microsoft.com/office/drawing/2014/main" val="2473755630"/>
                  </a:ext>
                </a:extLst>
              </a:tr>
            </a:tbl>
          </a:graphicData>
        </a:graphic>
      </p:graphicFrame>
      <p:sp>
        <p:nvSpPr>
          <p:cNvPr id="4" name="Titolo 3" hidden="1">
            <a:extLst>
              <a:ext uri="{FF2B5EF4-FFF2-40B4-BE49-F238E27FC236}">
                <a16:creationId xmlns:a16="http://schemas.microsoft.com/office/drawing/2014/main" id="{7DE2B49C-CE24-4B2C-A907-D24A437F893D}"/>
              </a:ext>
            </a:extLst>
          </p:cNvPr>
          <p:cNvSpPr>
            <a:spLocks noGrp="1"/>
          </p:cNvSpPr>
          <p:nvPr>
            <p:ph type="title"/>
          </p:nvPr>
        </p:nvSpPr>
        <p:spPr/>
        <p:txBody>
          <a:bodyPr rtlCol="0"/>
          <a:lstStyle/>
          <a:p>
            <a:pPr rtl="0"/>
            <a:r>
              <a:rPr lang="it-IT" noProof="1"/>
              <a:t>Diapositiva 11</a:t>
            </a:r>
          </a:p>
        </p:txBody>
      </p:sp>
      <p:pic>
        <p:nvPicPr>
          <p:cNvPr id="11" name="Immagine 10">
            <a:extLst>
              <a:ext uri="{FF2B5EF4-FFF2-40B4-BE49-F238E27FC236}">
                <a16:creationId xmlns:a16="http://schemas.microsoft.com/office/drawing/2014/main" id="{DBEAFC49-B0F6-4AF1-B76E-A94E5F0F50EF}"/>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8538369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nodeType="withEffect">
                                  <p:stCondLst>
                                    <p:cond delay="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ipe(left)">
                                      <p:cBhvr>
                                        <p:cTn id="17" dur="500"/>
                                        <p:tgtEl>
                                          <p:spTgt spid="2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21" dur="500"/>
                                        <p:tgtEl>
                                          <p:spTgt spid="7">
                                            <p:graphicEl>
                                              <a:chart seriesIdx="-3" categoryIdx="-3" bldStep="gridLegend"/>
                                            </p:graphicEl>
                                          </p:spTgt>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5" dur="500"/>
                                        <p:tgtEl>
                                          <p:spTgt spid="7">
                                            <p:graphicEl>
                                              <a:chart seriesIdx="0" categoryIdx="-4" bldStep="series"/>
                                            </p:graphicEl>
                                          </p:spTgt>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29" dur="500"/>
                                        <p:tgtEl>
                                          <p:spTgt spid="7">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7" grpId="0">
        <p:bldSub>
          <a:bldChart bld="series"/>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446129"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PRINCIPALI CONCORRENTI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11" name="Gruppo 10">
            <a:extLst>
              <a:ext uri="{C183D7F6-B498-43B3-948B-1728B52AA6E4}">
                <adec:decorative xmlns:adec="http://schemas.microsoft.com/office/drawing/2017/decorative" val="1"/>
              </a:ext>
            </a:extLst>
          </p:cNvPr>
          <p:cNvGrpSpPr/>
          <p:nvPr/>
        </p:nvGrpSpPr>
        <p:grpSpPr>
          <a:xfrm>
            <a:off x="970261" y="1712220"/>
            <a:ext cx="259660" cy="259660"/>
            <a:chOff x="2288721" y="2772229"/>
            <a:chExt cx="2471965" cy="2471965"/>
          </a:xfrm>
        </p:grpSpPr>
        <p:sp>
          <p:nvSpPr>
            <p:cNvPr id="15" name="Ovale 14"/>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16"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13" name="Rettangolo 12"/>
          <p:cNvSpPr/>
          <p:nvPr/>
        </p:nvSpPr>
        <p:spPr>
          <a:xfrm>
            <a:off x="1284066" y="1635337"/>
            <a:ext cx="285359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Starbucks - 1 miglio</a:t>
            </a:r>
          </a:p>
        </p:txBody>
      </p:sp>
      <p:sp>
        <p:nvSpPr>
          <p:cNvPr id="14" name="Rettangolo 13"/>
          <p:cNvSpPr/>
          <p:nvPr/>
        </p:nvSpPr>
        <p:spPr>
          <a:xfrm>
            <a:off x="1284066" y="2001262"/>
            <a:ext cx="9810654" cy="843949"/>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Il fenomeno delle catene di caffè negli Stati Uniti è iniziato nel 1982. Il 99% è di proprietà dell'azienda. Nel 2002 i ricavi hanno superato i 6 milioni di euro. I ricavi lordi medi dei negozi sono pari a € 805.000. Ora in 30 paesi. Le vendite dello stesso negozio sono aumentate del 10% nel 2002.</a:t>
            </a:r>
          </a:p>
        </p:txBody>
      </p:sp>
      <p:grpSp>
        <p:nvGrpSpPr>
          <p:cNvPr id="18" name="Gruppo 17">
            <a:extLst>
              <a:ext uri="{C183D7F6-B498-43B3-948B-1728B52AA6E4}">
                <adec:decorative xmlns:adec="http://schemas.microsoft.com/office/drawing/2017/decorative" val="1"/>
              </a:ext>
            </a:extLst>
          </p:cNvPr>
          <p:cNvGrpSpPr/>
          <p:nvPr/>
        </p:nvGrpSpPr>
        <p:grpSpPr>
          <a:xfrm>
            <a:off x="970261" y="3021843"/>
            <a:ext cx="259660" cy="259660"/>
            <a:chOff x="2288721" y="2772229"/>
            <a:chExt cx="2471965" cy="2471965"/>
          </a:xfrm>
        </p:grpSpPr>
        <p:sp>
          <p:nvSpPr>
            <p:cNvPr id="22" name="Ovale 21"/>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23"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0" name="Rettangolo 19"/>
          <p:cNvSpPr/>
          <p:nvPr/>
        </p:nvSpPr>
        <p:spPr>
          <a:xfrm>
            <a:off x="1284066" y="2944960"/>
            <a:ext cx="312791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Caribou Coffee - 2 miglia</a:t>
            </a:r>
          </a:p>
        </p:txBody>
      </p:sp>
      <p:sp>
        <p:nvSpPr>
          <p:cNvPr id="21" name="Rettangolo 20"/>
          <p:cNvSpPr/>
          <p:nvPr/>
        </p:nvSpPr>
        <p:spPr>
          <a:xfrm>
            <a:off x="1284066" y="3310885"/>
            <a:ext cx="9810654" cy="324448"/>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Seconda catena di proprietà dell'azienda. Fondata nel 1992 a Minneapolis.</a:t>
            </a:r>
          </a:p>
        </p:txBody>
      </p:sp>
      <p:grpSp>
        <p:nvGrpSpPr>
          <p:cNvPr id="25" name="Gruppo 24">
            <a:extLst>
              <a:ext uri="{C183D7F6-B498-43B3-948B-1728B52AA6E4}">
                <adec:decorative xmlns:adec="http://schemas.microsoft.com/office/drawing/2017/decorative" val="1"/>
              </a:ext>
            </a:extLst>
          </p:cNvPr>
          <p:cNvGrpSpPr/>
          <p:nvPr/>
        </p:nvGrpSpPr>
        <p:grpSpPr>
          <a:xfrm>
            <a:off x="970261" y="4058611"/>
            <a:ext cx="259660" cy="259660"/>
            <a:chOff x="2288721" y="2772229"/>
            <a:chExt cx="2471965" cy="2471965"/>
          </a:xfrm>
        </p:grpSpPr>
        <p:sp>
          <p:nvSpPr>
            <p:cNvPr id="31" name="Ovale 30"/>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32"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9" name="Rettangolo 28"/>
          <p:cNvSpPr/>
          <p:nvPr/>
        </p:nvSpPr>
        <p:spPr>
          <a:xfrm>
            <a:off x="1284066" y="3981728"/>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Tully’s - 400 piedi</a:t>
            </a:r>
          </a:p>
        </p:txBody>
      </p:sp>
      <p:sp>
        <p:nvSpPr>
          <p:cNvPr id="30" name="Rettangolo 29"/>
          <p:cNvSpPr/>
          <p:nvPr/>
        </p:nvSpPr>
        <p:spPr>
          <a:xfrm>
            <a:off x="1284066" y="4347653"/>
            <a:ext cx="9810654" cy="841512"/>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La terza catena di proprietà dell'azienda. Un'altra società nata a Seattle. L'unica catena di caffè che non ha registrato una crescita in positivo ogni anno. Secondo business.com una cattiva amministrazione potrebbe essere una delle cause. Con la nuova gestione sembra che ci sia un'inversione di tendenza.</a:t>
            </a:r>
          </a:p>
        </p:txBody>
      </p:sp>
      <p:sp>
        <p:nvSpPr>
          <p:cNvPr id="4" name="Titolo 3" hidden="1">
            <a:extLst>
              <a:ext uri="{FF2B5EF4-FFF2-40B4-BE49-F238E27FC236}">
                <a16:creationId xmlns:a16="http://schemas.microsoft.com/office/drawing/2014/main" id="{A75E788A-4D7C-47BA-9326-D37D48290ED0}"/>
              </a:ext>
            </a:extLst>
          </p:cNvPr>
          <p:cNvSpPr>
            <a:spLocks noGrp="1"/>
          </p:cNvSpPr>
          <p:nvPr>
            <p:ph type="title"/>
          </p:nvPr>
        </p:nvSpPr>
        <p:spPr/>
        <p:txBody>
          <a:bodyPr rtlCol="0"/>
          <a:lstStyle/>
          <a:p>
            <a:pPr rtl="0"/>
            <a:r>
              <a:rPr lang="it-IT" noProof="1"/>
              <a:t>Diapositiva 12</a:t>
            </a:r>
          </a:p>
        </p:txBody>
      </p:sp>
      <p:pic>
        <p:nvPicPr>
          <p:cNvPr id="24" name="Immagine 23">
            <a:extLst>
              <a:ext uri="{FF2B5EF4-FFF2-40B4-BE49-F238E27FC236}">
                <a16:creationId xmlns:a16="http://schemas.microsoft.com/office/drawing/2014/main" id="{1F08A59E-3CE6-46DD-A6DB-0C1EB046593C}"/>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397304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p:cTn id="39" dur="500" fill="hold"/>
                                        <p:tgtEl>
                                          <p:spTgt spid="25"/>
                                        </p:tgtEl>
                                        <p:attrNameLst>
                                          <p:attrName>ppt_w</p:attrName>
                                        </p:attrNameLst>
                                      </p:cBhvr>
                                      <p:tavLst>
                                        <p:tav tm="0">
                                          <p:val>
                                            <p:fltVal val="0"/>
                                          </p:val>
                                        </p:tav>
                                        <p:tav tm="100000">
                                          <p:val>
                                            <p:strVal val="#ppt_w"/>
                                          </p:val>
                                        </p:tav>
                                      </p:tavLst>
                                    </p:anim>
                                    <p:anim calcmode="lin" valueType="num">
                                      <p:cBhvr>
                                        <p:cTn id="40" dur="500" fill="hold"/>
                                        <p:tgtEl>
                                          <p:spTgt spid="25"/>
                                        </p:tgtEl>
                                        <p:attrNameLst>
                                          <p:attrName>ppt_h</p:attrName>
                                        </p:attrNameLst>
                                      </p:cBhvr>
                                      <p:tavLst>
                                        <p:tav tm="0">
                                          <p:val>
                                            <p:fltVal val="0"/>
                                          </p:val>
                                        </p:tav>
                                        <p:tav tm="100000">
                                          <p:val>
                                            <p:strVal val="#ppt_h"/>
                                          </p:val>
                                        </p:tav>
                                      </p:tavLst>
                                    </p:anim>
                                    <p:animEffect transition="in" filter="fade">
                                      <p:cBhvr>
                                        <p:cTn id="41" dur="500"/>
                                        <p:tgtEl>
                                          <p:spTgt spid="25"/>
                                        </p:tgtEl>
                                      </p:cBhvr>
                                    </p:animEffect>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left)">
                                      <p:cBhvr>
                                        <p:cTn id="45" dur="500"/>
                                        <p:tgtEl>
                                          <p:spTgt spid="29"/>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3" grpId="0"/>
      <p:bldP spid="14" grpId="0"/>
      <p:bldP spid="20" grpId="0"/>
      <p:bldP spid="21"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108169-25B3-4136-5B80-13B610106C0F}"/>
              </a:ext>
            </a:extLst>
          </p:cNvPr>
          <p:cNvSpPr>
            <a:spLocks noGrp="1"/>
          </p:cNvSpPr>
          <p:nvPr>
            <p:ph type="title"/>
          </p:nvPr>
        </p:nvSpPr>
        <p:spPr/>
        <p:txBody>
          <a:bodyPr/>
          <a:lstStyle/>
          <a:p>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OBBIETTIVO: </a:t>
            </a:r>
            <a:b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b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MIGLIORARE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L’EFFICIENZA</a:t>
            </a: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DEL BAR</a:t>
            </a:r>
            <a:endParaRPr lang="it-IT" dirty="0"/>
          </a:p>
        </p:txBody>
      </p:sp>
      <p:sp>
        <p:nvSpPr>
          <p:cNvPr id="3" name="Rettangolo 2">
            <a:extLst>
              <a:ext uri="{FF2B5EF4-FFF2-40B4-BE49-F238E27FC236}">
                <a16:creationId xmlns:a16="http://schemas.microsoft.com/office/drawing/2014/main" id="{71661568-68C2-C7E5-A836-6A3820A67BC2}"/>
              </a:ext>
            </a:extLst>
          </p:cNvPr>
          <p:cNvSpPr/>
          <p:nvPr/>
        </p:nvSpPr>
        <p:spPr>
          <a:xfrm>
            <a:off x="961229" y="2563242"/>
            <a:ext cx="4508393" cy="2986267"/>
          </a:xfrm>
          <a:prstGeom prst="rect">
            <a:avLst/>
          </a:prstGeom>
        </p:spPr>
        <p:txBody>
          <a:bodyPr wrap="square" rtlCol="0">
            <a:spAutoFit/>
          </a:bodyPr>
          <a:lstStyle/>
          <a:p>
            <a:pPr algn="just" rtl="0">
              <a:lnSpc>
                <a:spcPct val="120000"/>
              </a:lnSpc>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Situazione attuale:</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2"/>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Affollamento durante gli orari di punta</a:t>
            </a:r>
          </a:p>
          <a:p>
            <a:pPr marL="285750" indent="-285750" algn="just" rtl="0">
              <a:lnSpc>
                <a:spcPct val="120000"/>
              </a:lnSpc>
              <a:buBlip>
                <a:blip r:embed="rId2"/>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Attese</a:t>
            </a:r>
          </a:p>
          <a:p>
            <a:pPr marL="285750" indent="-285750" algn="just" rtl="0">
              <a:lnSpc>
                <a:spcPct val="120000"/>
              </a:lnSpc>
              <a:buBlip>
                <a:blip r:embed="rId2"/>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Scorretta previsone dei potenziali clienti giornalieri </a:t>
            </a:r>
          </a:p>
          <a:p>
            <a:pPr marL="285750" indent="-285750" algn="just" rtl="0">
              <a:lnSpc>
                <a:spcPct val="120000"/>
              </a:lnSpc>
              <a:buBlip>
                <a:blip r:embed="rId2"/>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2"/>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2"/>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2"/>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4" name="Immagine 3">
            <a:extLst>
              <a:ext uri="{FF2B5EF4-FFF2-40B4-BE49-F238E27FC236}">
                <a16:creationId xmlns:a16="http://schemas.microsoft.com/office/drawing/2014/main" id="{FF1E5338-1199-F92D-B862-3D6E7F3C4DFE}"/>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2173964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01156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FINANZIAMENTI NECESSARI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595204523"/>
              </p:ext>
            </p:extLst>
          </p:nvPr>
        </p:nvGraphicFramePr>
        <p:xfrm>
          <a:off x="3008630" y="18008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7" name="Gruppo 6" descr="Didascalia"/>
          <p:cNvGrpSpPr/>
          <p:nvPr/>
        </p:nvGrpSpPr>
        <p:grpSpPr>
          <a:xfrm>
            <a:off x="0" y="1997710"/>
            <a:ext cx="2830505" cy="689677"/>
            <a:chOff x="-432344" y="1549482"/>
            <a:chExt cx="3171289" cy="689677"/>
          </a:xfrm>
        </p:grpSpPr>
        <p:sp>
          <p:nvSpPr>
            <p:cNvPr id="56" name="Rettangolo 55"/>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€ 55.000 - 21%</a:t>
              </a:r>
            </a:p>
          </p:txBody>
        </p:sp>
        <p:sp>
          <p:nvSpPr>
            <p:cNvPr id="57" name="Rettangolo 56"/>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ALTRI INVESTIMENTI</a:t>
              </a:r>
            </a:p>
          </p:txBody>
        </p:sp>
      </p:grpSp>
      <p:cxnSp>
        <p:nvCxnSpPr>
          <p:cNvPr id="5" name="Connettore a gomito 4">
            <a:extLst>
              <a:ext uri="{C183D7F6-B498-43B3-948B-1728B52AA6E4}">
                <adec:decorative xmlns:adec="http://schemas.microsoft.com/office/drawing/2017/decorative" val="1"/>
              </a:ext>
            </a:extLst>
          </p:cNvPr>
          <p:cNvCxnSpPr/>
          <p:nvPr/>
        </p:nvCxnSpPr>
        <p:spPr>
          <a:xfrm rot="10800000">
            <a:off x="288988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0" name="Gruppo 29" descr="Didascalia"/>
          <p:cNvGrpSpPr/>
          <p:nvPr/>
        </p:nvGrpSpPr>
        <p:grpSpPr>
          <a:xfrm>
            <a:off x="0" y="5446403"/>
            <a:ext cx="2830505" cy="689677"/>
            <a:chOff x="-432344" y="1549482"/>
            <a:chExt cx="3171289" cy="689677"/>
          </a:xfrm>
        </p:grpSpPr>
        <p:sp>
          <p:nvSpPr>
            <p:cNvPr id="31" name="Rettangolo 30"/>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32" name="Rettangolo 31"/>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BANCHE</a:t>
              </a:r>
            </a:p>
          </p:txBody>
        </p:sp>
      </p:grpSp>
      <p:cxnSp>
        <p:nvCxnSpPr>
          <p:cNvPr id="34" name="Connettore a gomito 33">
            <a:extLst>
              <a:ext uri="{C183D7F6-B498-43B3-948B-1728B52AA6E4}">
                <adec:decorative xmlns:adec="http://schemas.microsoft.com/office/drawing/2017/decorative" val="1"/>
              </a:ext>
            </a:extLst>
          </p:cNvPr>
          <p:cNvCxnSpPr/>
          <p:nvPr/>
        </p:nvCxnSpPr>
        <p:spPr>
          <a:xfrm rot="10800000" flipV="1">
            <a:off x="2889880" y="5237922"/>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Connettore a gomito 34">
            <a:extLst>
              <a:ext uri="{C183D7F6-B498-43B3-948B-1728B52AA6E4}">
                <adec:decorative xmlns:adec="http://schemas.microsoft.com/office/drawing/2017/decorative" val="1"/>
              </a:ext>
            </a:extLst>
          </p:cNvPr>
          <p:cNvCxnSpPr/>
          <p:nvPr/>
        </p:nvCxnSpPr>
        <p:spPr>
          <a:xfrm rot="10800000" flipH="1">
            <a:off x="756094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5" name="Gruppo 44" descr="Didascalia"/>
          <p:cNvGrpSpPr/>
          <p:nvPr/>
        </p:nvGrpSpPr>
        <p:grpSpPr>
          <a:xfrm>
            <a:off x="9332600" y="1982269"/>
            <a:ext cx="2830506" cy="689677"/>
            <a:chOff x="-432344" y="1549482"/>
            <a:chExt cx="3171290" cy="689677"/>
          </a:xfrm>
        </p:grpSpPr>
        <p:sp>
          <p:nvSpPr>
            <p:cNvPr id="46" name="Rettangolo 45"/>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€ 100.000 - 39%</a:t>
              </a:r>
            </a:p>
          </p:txBody>
        </p:sp>
        <p:sp>
          <p:nvSpPr>
            <p:cNvPr id="47" name="Rettangolo 46"/>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INVESTITORI</a:t>
              </a:r>
            </a:p>
          </p:txBody>
        </p:sp>
      </p:grpSp>
      <p:cxnSp>
        <p:nvCxnSpPr>
          <p:cNvPr id="48" name="Connettore a gomito 47">
            <a:extLst>
              <a:ext uri="{C183D7F6-B498-43B3-948B-1728B52AA6E4}">
                <adec:decorative xmlns:adec="http://schemas.microsoft.com/office/drawing/2017/decorative" val="1"/>
              </a:ext>
            </a:extLst>
          </p:cNvPr>
          <p:cNvCxnSpPr/>
          <p:nvPr/>
        </p:nvCxnSpPr>
        <p:spPr>
          <a:xfrm rot="10800000" flipH="1" flipV="1">
            <a:off x="7560940" y="5232951"/>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54" name="Gruppo 53" descr="Didascalia"/>
          <p:cNvGrpSpPr/>
          <p:nvPr/>
        </p:nvGrpSpPr>
        <p:grpSpPr>
          <a:xfrm>
            <a:off x="9332600" y="5446403"/>
            <a:ext cx="2830506" cy="689677"/>
            <a:chOff x="-432344" y="1549482"/>
            <a:chExt cx="3171290" cy="689677"/>
          </a:xfrm>
        </p:grpSpPr>
        <p:sp>
          <p:nvSpPr>
            <p:cNvPr id="55" name="Rettangolo 54"/>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58" name="Rettangolo 57"/>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PATRIMONIO NETTO</a:t>
              </a:r>
            </a:p>
          </p:txBody>
        </p:sp>
      </p:grpSp>
      <p:sp>
        <p:nvSpPr>
          <p:cNvPr id="4" name="Titolo 3" hidden="1">
            <a:extLst>
              <a:ext uri="{FF2B5EF4-FFF2-40B4-BE49-F238E27FC236}">
                <a16:creationId xmlns:a16="http://schemas.microsoft.com/office/drawing/2014/main" id="{F91C6773-6F00-4113-8130-E882AB54AE30}"/>
              </a:ext>
            </a:extLst>
          </p:cNvPr>
          <p:cNvSpPr>
            <a:spLocks noGrp="1"/>
          </p:cNvSpPr>
          <p:nvPr>
            <p:ph type="title"/>
          </p:nvPr>
        </p:nvSpPr>
        <p:spPr/>
        <p:txBody>
          <a:bodyPr rtlCol="0"/>
          <a:lstStyle/>
          <a:p>
            <a:pPr rtl="0"/>
            <a:r>
              <a:rPr lang="it-IT" noProof="1"/>
              <a:t>Diapositiva 13</a:t>
            </a:r>
          </a:p>
        </p:txBody>
      </p:sp>
      <p:pic>
        <p:nvPicPr>
          <p:cNvPr id="24" name="Immagine 23">
            <a:extLst>
              <a:ext uri="{FF2B5EF4-FFF2-40B4-BE49-F238E27FC236}">
                <a16:creationId xmlns:a16="http://schemas.microsoft.com/office/drawing/2014/main" id="{9293E5D8-7453-45B6-89C7-5DE9300696F6}"/>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878979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graphicEl>
                                              <a:chart seriesIdx="-3" categoryIdx="-3" bldStep="gridLegend"/>
                                            </p:graphicEl>
                                          </p:spTgt>
                                        </p:tgtEl>
                                        <p:attrNameLst>
                                          <p:attrName>style.visibility</p:attrName>
                                        </p:attrNameLst>
                                      </p:cBhvr>
                                      <p:to>
                                        <p:strVal val="visible"/>
                                      </p:to>
                                    </p:set>
                                    <p:anim calcmode="lin" valueType="num">
                                      <p:cBhvr>
                                        <p:cTn id="11" dur="500" fill="hold"/>
                                        <p:tgtEl>
                                          <p:spTgt spid="6">
                                            <p:graphicEl>
                                              <a:chart seriesIdx="-3" categoryIdx="-3" bldStep="gridLegend"/>
                                            </p:graphicEl>
                                          </p:spTgt>
                                        </p:tgtEl>
                                        <p:attrNameLst>
                                          <p:attrName>ppt_w</p:attrName>
                                        </p:attrNameLst>
                                      </p:cBhvr>
                                      <p:tavLst>
                                        <p:tav tm="0">
                                          <p:val>
                                            <p:fltVal val="0"/>
                                          </p:val>
                                        </p:tav>
                                        <p:tav tm="100000">
                                          <p:val>
                                            <p:strVal val="#ppt_w"/>
                                          </p:val>
                                        </p:tav>
                                      </p:tavLst>
                                    </p:anim>
                                    <p:anim calcmode="lin" valueType="num">
                                      <p:cBhvr>
                                        <p:cTn id="12" dur="500" fill="hold"/>
                                        <p:tgtEl>
                                          <p:spTgt spid="6">
                                            <p:graphicEl>
                                              <a:chart seriesIdx="-3" categoryIdx="-3" bldStep="gridLegend"/>
                                            </p:graphicEl>
                                          </p:spTgt>
                                        </p:tgtEl>
                                        <p:attrNameLst>
                                          <p:attrName>ppt_h</p:attrName>
                                        </p:attrNameLst>
                                      </p:cBhvr>
                                      <p:tavLst>
                                        <p:tav tm="0">
                                          <p:val>
                                            <p:fltVal val="0"/>
                                          </p:val>
                                        </p:tav>
                                        <p:tav tm="100000">
                                          <p:val>
                                            <p:strVal val="#ppt_h"/>
                                          </p:val>
                                        </p:tav>
                                      </p:tavLst>
                                    </p:anim>
                                    <p:animEffect transition="in" filter="fade">
                                      <p:cBhvr>
                                        <p:cTn id="13" dur="500"/>
                                        <p:tgtEl>
                                          <p:spTgt spid="6">
                                            <p:graphicEl>
                                              <a:chart seriesIdx="-3" categoryIdx="-3" bldStep="gridLegend"/>
                                            </p:graphicEl>
                                          </p:spTgt>
                                        </p:tgtEl>
                                      </p:cBhvr>
                                    </p:animEffect>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6">
                                            <p:graphicEl>
                                              <a:chart seriesIdx="-4" categoryIdx="0" bldStep="category"/>
                                            </p:graphicEl>
                                          </p:spTgt>
                                        </p:tgtEl>
                                        <p:attrNameLst>
                                          <p:attrName>style.visibility</p:attrName>
                                        </p:attrNameLst>
                                      </p:cBhvr>
                                      <p:to>
                                        <p:strVal val="visible"/>
                                      </p:to>
                                    </p:set>
                                    <p:anim calcmode="lin" valueType="num">
                                      <p:cBhvr>
                                        <p:cTn id="17" dur="500" fill="hold"/>
                                        <p:tgtEl>
                                          <p:spTgt spid="6">
                                            <p:graphicEl>
                                              <a:chart seriesIdx="-4" categoryIdx="0" bldStep="category"/>
                                            </p:graphicEl>
                                          </p:spTgt>
                                        </p:tgtEl>
                                        <p:attrNameLst>
                                          <p:attrName>ppt_w</p:attrName>
                                        </p:attrNameLst>
                                      </p:cBhvr>
                                      <p:tavLst>
                                        <p:tav tm="0">
                                          <p:val>
                                            <p:fltVal val="0"/>
                                          </p:val>
                                        </p:tav>
                                        <p:tav tm="100000">
                                          <p:val>
                                            <p:strVal val="#ppt_w"/>
                                          </p:val>
                                        </p:tav>
                                      </p:tavLst>
                                    </p:anim>
                                    <p:anim calcmode="lin" valueType="num">
                                      <p:cBhvr>
                                        <p:cTn id="18" dur="500" fill="hold"/>
                                        <p:tgtEl>
                                          <p:spTgt spid="6">
                                            <p:graphicEl>
                                              <a:chart seriesIdx="-4" categoryIdx="0" bldStep="category"/>
                                            </p:graphicEl>
                                          </p:spTgt>
                                        </p:tgtEl>
                                        <p:attrNameLst>
                                          <p:attrName>ppt_h</p:attrName>
                                        </p:attrNameLst>
                                      </p:cBhvr>
                                      <p:tavLst>
                                        <p:tav tm="0">
                                          <p:val>
                                            <p:fltVal val="0"/>
                                          </p:val>
                                        </p:tav>
                                        <p:tav tm="100000">
                                          <p:val>
                                            <p:strVal val="#ppt_h"/>
                                          </p:val>
                                        </p:tav>
                                      </p:tavLst>
                                    </p:anim>
                                    <p:animEffect transition="in" filter="fade">
                                      <p:cBhvr>
                                        <p:cTn id="19" dur="500"/>
                                        <p:tgtEl>
                                          <p:spTgt spid="6">
                                            <p:graphicEl>
                                              <a:chart seriesIdx="-4" categoryIdx="0" bldStep="category"/>
                                            </p:graphicEl>
                                          </p:spTgt>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500"/>
                                        <p:tgtEl>
                                          <p:spTgt spid="35"/>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par>
                          <p:cTn id="28" fill="hold">
                            <p:stCondLst>
                              <p:cond delay="4500"/>
                            </p:stCondLst>
                            <p:childTnLst>
                              <p:par>
                                <p:cTn id="29" presetID="53" presetClass="entr" presetSubtype="16" fill="hold" grpId="0" nodeType="afterEffect">
                                  <p:stCondLst>
                                    <p:cond delay="0"/>
                                  </p:stCondLst>
                                  <p:childTnLst>
                                    <p:set>
                                      <p:cBhvr>
                                        <p:cTn id="30" dur="1" fill="hold">
                                          <p:stCondLst>
                                            <p:cond delay="0"/>
                                          </p:stCondLst>
                                        </p:cTn>
                                        <p:tgtEl>
                                          <p:spTgt spid="6">
                                            <p:graphicEl>
                                              <a:chart seriesIdx="-4" categoryIdx="1" bldStep="category"/>
                                            </p:graphicEl>
                                          </p:spTgt>
                                        </p:tgtEl>
                                        <p:attrNameLst>
                                          <p:attrName>style.visibility</p:attrName>
                                        </p:attrNameLst>
                                      </p:cBhvr>
                                      <p:to>
                                        <p:strVal val="visible"/>
                                      </p:to>
                                    </p:set>
                                    <p:anim calcmode="lin" valueType="num">
                                      <p:cBhvr>
                                        <p:cTn id="31" dur="500" fill="hold"/>
                                        <p:tgtEl>
                                          <p:spTgt spid="6">
                                            <p:graphicEl>
                                              <a:chart seriesIdx="-4" categoryIdx="1" bldStep="category"/>
                                            </p:graphicEl>
                                          </p:spTgt>
                                        </p:tgtEl>
                                        <p:attrNameLst>
                                          <p:attrName>ppt_w</p:attrName>
                                        </p:attrNameLst>
                                      </p:cBhvr>
                                      <p:tavLst>
                                        <p:tav tm="0">
                                          <p:val>
                                            <p:fltVal val="0"/>
                                          </p:val>
                                        </p:tav>
                                        <p:tav tm="100000">
                                          <p:val>
                                            <p:strVal val="#ppt_w"/>
                                          </p:val>
                                        </p:tav>
                                      </p:tavLst>
                                    </p:anim>
                                    <p:anim calcmode="lin" valueType="num">
                                      <p:cBhvr>
                                        <p:cTn id="32" dur="500" fill="hold"/>
                                        <p:tgtEl>
                                          <p:spTgt spid="6">
                                            <p:graphicEl>
                                              <a:chart seriesIdx="-4" categoryIdx="1" bldStep="category"/>
                                            </p:graphicEl>
                                          </p:spTgt>
                                        </p:tgtEl>
                                        <p:attrNameLst>
                                          <p:attrName>ppt_h</p:attrName>
                                        </p:attrNameLst>
                                      </p:cBhvr>
                                      <p:tavLst>
                                        <p:tav tm="0">
                                          <p:val>
                                            <p:fltVal val="0"/>
                                          </p:val>
                                        </p:tav>
                                        <p:tav tm="100000">
                                          <p:val>
                                            <p:strVal val="#ppt_h"/>
                                          </p:val>
                                        </p:tav>
                                      </p:tavLst>
                                    </p:anim>
                                    <p:animEffect transition="in" filter="fade">
                                      <p:cBhvr>
                                        <p:cTn id="33" dur="500"/>
                                        <p:tgtEl>
                                          <p:spTgt spid="6">
                                            <p:graphicEl>
                                              <a:chart seriesIdx="-4" categoryIdx="1" bldStep="category"/>
                                            </p:graphicEl>
                                          </p:spTgt>
                                        </p:tgtEl>
                                      </p:cBhvr>
                                    </p:animEffect>
                                  </p:childTnLst>
                                </p:cTn>
                              </p:par>
                            </p:childTnLst>
                          </p:cTn>
                        </p:par>
                        <p:par>
                          <p:cTn id="34" fill="hold">
                            <p:stCondLst>
                              <p:cond delay="5000"/>
                            </p:stCondLst>
                            <p:childTnLst>
                              <p:par>
                                <p:cTn id="35" presetID="22" presetClass="entr" presetSubtype="8" fill="hold" nodeType="after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wipe(left)">
                                      <p:cBhvr>
                                        <p:cTn id="37" dur="500"/>
                                        <p:tgtEl>
                                          <p:spTgt spid="48"/>
                                        </p:tgtEl>
                                      </p:cBhvr>
                                    </p:animEffect>
                                  </p:childTnLst>
                                </p:cTn>
                              </p:par>
                            </p:childTnLst>
                          </p:cTn>
                        </p:par>
                        <p:par>
                          <p:cTn id="38" fill="hold">
                            <p:stCondLst>
                              <p:cond delay="5500"/>
                            </p:stCondLst>
                            <p:childTnLst>
                              <p:par>
                                <p:cTn id="39" presetID="10" presetClass="entr" presetSubtype="0" fill="hold" nodeType="after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childTnLst>
                          </p:cTn>
                        </p:par>
                        <p:par>
                          <p:cTn id="42" fill="hold">
                            <p:stCondLst>
                              <p:cond delay="7000"/>
                            </p:stCondLst>
                            <p:childTnLst>
                              <p:par>
                                <p:cTn id="43" presetID="53" presetClass="entr" presetSubtype="16" fill="hold" grpId="0" nodeType="afterEffect">
                                  <p:stCondLst>
                                    <p:cond delay="0"/>
                                  </p:stCondLst>
                                  <p:childTnLst>
                                    <p:set>
                                      <p:cBhvr>
                                        <p:cTn id="44" dur="1" fill="hold">
                                          <p:stCondLst>
                                            <p:cond delay="0"/>
                                          </p:stCondLst>
                                        </p:cTn>
                                        <p:tgtEl>
                                          <p:spTgt spid="6">
                                            <p:graphicEl>
                                              <a:chart seriesIdx="-4" categoryIdx="2" bldStep="category"/>
                                            </p:graphicEl>
                                          </p:spTgt>
                                        </p:tgtEl>
                                        <p:attrNameLst>
                                          <p:attrName>style.visibility</p:attrName>
                                        </p:attrNameLst>
                                      </p:cBhvr>
                                      <p:to>
                                        <p:strVal val="visible"/>
                                      </p:to>
                                    </p:set>
                                    <p:anim calcmode="lin" valueType="num">
                                      <p:cBhvr>
                                        <p:cTn id="45" dur="500" fill="hold"/>
                                        <p:tgtEl>
                                          <p:spTgt spid="6">
                                            <p:graphicEl>
                                              <a:chart seriesIdx="-4" categoryIdx="2" bldStep="category"/>
                                            </p:graphicEl>
                                          </p:spTgt>
                                        </p:tgtEl>
                                        <p:attrNameLst>
                                          <p:attrName>ppt_w</p:attrName>
                                        </p:attrNameLst>
                                      </p:cBhvr>
                                      <p:tavLst>
                                        <p:tav tm="0">
                                          <p:val>
                                            <p:fltVal val="0"/>
                                          </p:val>
                                        </p:tav>
                                        <p:tav tm="100000">
                                          <p:val>
                                            <p:strVal val="#ppt_w"/>
                                          </p:val>
                                        </p:tav>
                                      </p:tavLst>
                                    </p:anim>
                                    <p:anim calcmode="lin" valueType="num">
                                      <p:cBhvr>
                                        <p:cTn id="46" dur="500" fill="hold"/>
                                        <p:tgtEl>
                                          <p:spTgt spid="6">
                                            <p:graphicEl>
                                              <a:chart seriesIdx="-4" categoryIdx="2" bldStep="category"/>
                                            </p:graphicEl>
                                          </p:spTgt>
                                        </p:tgtEl>
                                        <p:attrNameLst>
                                          <p:attrName>ppt_h</p:attrName>
                                        </p:attrNameLst>
                                      </p:cBhvr>
                                      <p:tavLst>
                                        <p:tav tm="0">
                                          <p:val>
                                            <p:fltVal val="0"/>
                                          </p:val>
                                        </p:tav>
                                        <p:tav tm="100000">
                                          <p:val>
                                            <p:strVal val="#ppt_h"/>
                                          </p:val>
                                        </p:tav>
                                      </p:tavLst>
                                    </p:anim>
                                    <p:animEffect transition="in" filter="fade">
                                      <p:cBhvr>
                                        <p:cTn id="47" dur="500"/>
                                        <p:tgtEl>
                                          <p:spTgt spid="6">
                                            <p:graphicEl>
                                              <a:chart seriesIdx="-4" categoryIdx="2" bldStep="category"/>
                                            </p:graphicEl>
                                          </p:spTgt>
                                        </p:tgtEl>
                                      </p:cBhvr>
                                    </p:animEffect>
                                  </p:childTnLst>
                                </p:cTn>
                              </p:par>
                            </p:childTnLst>
                          </p:cTn>
                        </p:par>
                        <p:par>
                          <p:cTn id="48" fill="hold">
                            <p:stCondLst>
                              <p:cond delay="7500"/>
                            </p:stCondLst>
                            <p:childTnLst>
                              <p:par>
                                <p:cTn id="49" presetID="22" presetClass="entr" presetSubtype="2" fill="hold"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wipe(right)">
                                      <p:cBhvr>
                                        <p:cTn id="51" dur="500"/>
                                        <p:tgtEl>
                                          <p:spTgt spid="34"/>
                                        </p:tgtEl>
                                      </p:cBhvr>
                                    </p:animEffect>
                                  </p:childTnLst>
                                </p:cTn>
                              </p:par>
                            </p:childTnLst>
                          </p:cTn>
                        </p:par>
                        <p:par>
                          <p:cTn id="52" fill="hold">
                            <p:stCondLst>
                              <p:cond delay="8000"/>
                            </p:stCondLst>
                            <p:childTnLst>
                              <p:par>
                                <p:cTn id="53" presetID="10"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par>
                          <p:cTn id="56" fill="hold">
                            <p:stCondLst>
                              <p:cond delay="8500"/>
                            </p:stCondLst>
                            <p:childTnLst>
                              <p:par>
                                <p:cTn id="57" presetID="53" presetClass="entr" presetSubtype="16" fill="hold" grpId="0" nodeType="afterEffect">
                                  <p:stCondLst>
                                    <p:cond delay="0"/>
                                  </p:stCondLst>
                                  <p:childTnLst>
                                    <p:set>
                                      <p:cBhvr>
                                        <p:cTn id="58" dur="1" fill="hold">
                                          <p:stCondLst>
                                            <p:cond delay="0"/>
                                          </p:stCondLst>
                                        </p:cTn>
                                        <p:tgtEl>
                                          <p:spTgt spid="6">
                                            <p:graphicEl>
                                              <a:chart seriesIdx="-4" categoryIdx="3" bldStep="category"/>
                                            </p:graphicEl>
                                          </p:spTgt>
                                        </p:tgtEl>
                                        <p:attrNameLst>
                                          <p:attrName>style.visibility</p:attrName>
                                        </p:attrNameLst>
                                      </p:cBhvr>
                                      <p:to>
                                        <p:strVal val="visible"/>
                                      </p:to>
                                    </p:set>
                                    <p:anim calcmode="lin" valueType="num">
                                      <p:cBhvr>
                                        <p:cTn id="59" dur="500" fill="hold"/>
                                        <p:tgtEl>
                                          <p:spTgt spid="6">
                                            <p:graphicEl>
                                              <a:chart seriesIdx="-4" categoryIdx="3" bldStep="category"/>
                                            </p:graphicEl>
                                          </p:spTgt>
                                        </p:tgtEl>
                                        <p:attrNameLst>
                                          <p:attrName>ppt_w</p:attrName>
                                        </p:attrNameLst>
                                      </p:cBhvr>
                                      <p:tavLst>
                                        <p:tav tm="0">
                                          <p:val>
                                            <p:fltVal val="0"/>
                                          </p:val>
                                        </p:tav>
                                        <p:tav tm="100000">
                                          <p:val>
                                            <p:strVal val="#ppt_w"/>
                                          </p:val>
                                        </p:tav>
                                      </p:tavLst>
                                    </p:anim>
                                    <p:anim calcmode="lin" valueType="num">
                                      <p:cBhvr>
                                        <p:cTn id="60" dur="500" fill="hold"/>
                                        <p:tgtEl>
                                          <p:spTgt spid="6">
                                            <p:graphicEl>
                                              <a:chart seriesIdx="-4" categoryIdx="3" bldStep="category"/>
                                            </p:graphicEl>
                                          </p:spTgt>
                                        </p:tgtEl>
                                        <p:attrNameLst>
                                          <p:attrName>ppt_h</p:attrName>
                                        </p:attrNameLst>
                                      </p:cBhvr>
                                      <p:tavLst>
                                        <p:tav tm="0">
                                          <p:val>
                                            <p:fltVal val="0"/>
                                          </p:val>
                                        </p:tav>
                                        <p:tav tm="100000">
                                          <p:val>
                                            <p:strVal val="#ppt_h"/>
                                          </p:val>
                                        </p:tav>
                                      </p:tavLst>
                                    </p:anim>
                                    <p:animEffect transition="in" filter="fade">
                                      <p:cBhvr>
                                        <p:cTn id="61" dur="500"/>
                                        <p:tgtEl>
                                          <p:spTgt spid="6">
                                            <p:graphicEl>
                                              <a:chart seriesIdx="-4" categoryIdx="3" bldStep="category"/>
                                            </p:graphicEl>
                                          </p:spTgt>
                                        </p:tgtEl>
                                      </p:cBhvr>
                                    </p:animEffect>
                                  </p:childTnLst>
                                </p:cTn>
                              </p:par>
                            </p:childTnLst>
                          </p:cTn>
                        </p:par>
                        <p:par>
                          <p:cTn id="62" fill="hold">
                            <p:stCondLst>
                              <p:cond delay="9000"/>
                            </p:stCondLst>
                            <p:childTnLst>
                              <p:par>
                                <p:cTn id="63" presetID="22" presetClass="entr" presetSubtype="2" fill="hold" nodeType="afterEffect">
                                  <p:stCondLst>
                                    <p:cond delay="0"/>
                                  </p:stCondLst>
                                  <p:childTnLst>
                                    <p:set>
                                      <p:cBhvr>
                                        <p:cTn id="64" dur="1" fill="hold">
                                          <p:stCondLst>
                                            <p:cond delay="0"/>
                                          </p:stCondLst>
                                        </p:cTn>
                                        <p:tgtEl>
                                          <p:spTgt spid="5"/>
                                        </p:tgtEl>
                                        <p:attrNameLst>
                                          <p:attrName>style.visibility</p:attrName>
                                        </p:attrNameLst>
                                      </p:cBhvr>
                                      <p:to>
                                        <p:strVal val="visible"/>
                                      </p:to>
                                    </p:set>
                                    <p:animEffect transition="in" filter="wipe(right)">
                                      <p:cBhvr>
                                        <p:cTn id="65" dur="500"/>
                                        <p:tgtEl>
                                          <p:spTgt spid="5"/>
                                        </p:tgtEl>
                                      </p:cBhvr>
                                    </p:animEffect>
                                  </p:childTnLst>
                                </p:cTn>
                              </p:par>
                            </p:childTnLst>
                          </p:cTn>
                        </p:par>
                        <p:par>
                          <p:cTn id="66" fill="hold">
                            <p:stCondLst>
                              <p:cond delay="9500"/>
                            </p:stCondLst>
                            <p:childTnLst>
                              <p:par>
                                <p:cTn id="67" presetID="10" presetClass="entr" presetSubtype="0" fill="hold" nodeType="after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uiExpand="1">
        <p:bldSub>
          <a:bldChart bld="category"/>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USO DEI FONDI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1162036388"/>
              </p:ext>
            </p:extLst>
          </p:nvPr>
        </p:nvGraphicFramePr>
        <p:xfrm>
          <a:off x="3008630" y="16484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uppo 3" descr="Didascalia"/>
          <p:cNvGrpSpPr/>
          <p:nvPr/>
        </p:nvGrpSpPr>
        <p:grpSpPr>
          <a:xfrm>
            <a:off x="7387585" y="1713633"/>
            <a:ext cx="3362124" cy="489763"/>
            <a:chOff x="7387585" y="1713633"/>
            <a:chExt cx="3362124" cy="489763"/>
          </a:xfrm>
        </p:grpSpPr>
        <p:sp>
          <p:nvSpPr>
            <p:cNvPr id="21" name="Rettangolo 20"/>
            <p:cNvSpPr/>
            <p:nvPr/>
          </p:nvSpPr>
          <p:spPr>
            <a:xfrm>
              <a:off x="9183370" y="1713633"/>
              <a:ext cx="156633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MOBILI, ARREDI E ATTREZZATURE 24%</a:t>
              </a:r>
            </a:p>
          </p:txBody>
        </p:sp>
        <p:cxnSp>
          <p:nvCxnSpPr>
            <p:cNvPr id="59" name="Connettore a gomito 58">
              <a:extLst>
                <a:ext uri="{C183D7F6-B498-43B3-948B-1728B52AA6E4}">
                  <adec:decorative xmlns:adec="http://schemas.microsoft.com/office/drawing/2017/decorative" val="1"/>
                </a:ext>
              </a:extLst>
            </p:cNvPr>
            <p:cNvCxnSpPr/>
            <p:nvPr/>
          </p:nvCxnSpPr>
          <p:spPr>
            <a:xfrm rot="10800000" flipH="1">
              <a:off x="7387585" y="1847395"/>
              <a:ext cx="1744980" cy="356001"/>
            </a:xfrm>
            <a:prstGeom prst="bentConnector3">
              <a:avLst>
                <a:gd name="adj1" fmla="val 76368"/>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 name="Gruppo 4" descr="Didascalia"/>
          <p:cNvGrpSpPr/>
          <p:nvPr/>
        </p:nvGrpSpPr>
        <p:grpSpPr>
          <a:xfrm>
            <a:off x="8065765" y="2818449"/>
            <a:ext cx="2679703" cy="499504"/>
            <a:chOff x="8065765" y="2818449"/>
            <a:chExt cx="2679703" cy="499504"/>
          </a:xfrm>
        </p:grpSpPr>
        <p:sp>
          <p:nvSpPr>
            <p:cNvPr id="35" name="Rettangolo 34"/>
            <p:cNvSpPr/>
            <p:nvPr/>
          </p:nvSpPr>
          <p:spPr>
            <a:xfrm>
              <a:off x="9179129" y="2818449"/>
              <a:ext cx="156633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MIGLIORAMENTI 20%</a:t>
              </a:r>
            </a:p>
          </p:txBody>
        </p:sp>
        <p:cxnSp>
          <p:nvCxnSpPr>
            <p:cNvPr id="60" name="Connettore a gomito 59">
              <a:extLst>
                <a:ext uri="{C183D7F6-B498-43B3-948B-1728B52AA6E4}">
                  <adec:decorative xmlns:adec="http://schemas.microsoft.com/office/drawing/2017/decorative" val="1"/>
                </a:ext>
              </a:extLst>
            </p:cNvPr>
            <p:cNvCxnSpPr/>
            <p:nvPr/>
          </p:nvCxnSpPr>
          <p:spPr>
            <a:xfrm flipV="1">
              <a:off x="8065765" y="2947523"/>
              <a:ext cx="1113364" cy="370430"/>
            </a:xfrm>
            <a:prstGeom prst="bentConnector3">
              <a:avLst>
                <a:gd name="adj1" fmla="val 5990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uppo 6" descr="Didascalia"/>
          <p:cNvGrpSpPr/>
          <p:nvPr/>
        </p:nvGrpSpPr>
        <p:grpSpPr>
          <a:xfrm>
            <a:off x="7438390" y="4164621"/>
            <a:ext cx="4570308" cy="1039526"/>
            <a:chOff x="7438390" y="4164621"/>
            <a:chExt cx="4570308" cy="1039526"/>
          </a:xfrm>
        </p:grpSpPr>
        <p:sp>
          <p:nvSpPr>
            <p:cNvPr id="45" name="Rettangolo 44"/>
            <p:cNvSpPr/>
            <p:nvPr/>
          </p:nvSpPr>
          <p:spPr>
            <a:xfrm>
              <a:off x="9179129" y="4164621"/>
              <a:ext cx="282956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ASSICURAZIONE PER ATTIVITÀ AL DETTAGLIO 2%</a:t>
              </a:r>
            </a:p>
          </p:txBody>
        </p:sp>
        <p:cxnSp>
          <p:nvCxnSpPr>
            <p:cNvPr id="61" name="Connettore a gomito 60">
              <a:extLst>
                <a:ext uri="{C183D7F6-B498-43B3-948B-1728B52AA6E4}">
                  <adec:decorative xmlns:adec="http://schemas.microsoft.com/office/drawing/2017/decorative" val="1"/>
                </a:ext>
              </a:extLst>
            </p:cNvPr>
            <p:cNvCxnSpPr>
              <a:endCxn id="45" idx="1"/>
            </p:cNvCxnSpPr>
            <p:nvPr/>
          </p:nvCxnSpPr>
          <p:spPr>
            <a:xfrm flipV="1">
              <a:off x="7438390" y="4386894"/>
              <a:ext cx="1740739" cy="817253"/>
            </a:xfrm>
            <a:prstGeom prst="bentConnector3">
              <a:avLst>
                <a:gd name="adj1" fmla="val 5000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 name="Gruppo 7" descr="Didascalia"/>
          <p:cNvGrpSpPr/>
          <p:nvPr/>
        </p:nvGrpSpPr>
        <p:grpSpPr>
          <a:xfrm>
            <a:off x="6934200" y="5501640"/>
            <a:ext cx="5074498" cy="447886"/>
            <a:chOff x="6934200" y="5501640"/>
            <a:chExt cx="5074498" cy="447886"/>
          </a:xfrm>
        </p:grpSpPr>
        <p:sp>
          <p:nvSpPr>
            <p:cNvPr id="46" name="Rettangolo 45"/>
            <p:cNvSpPr/>
            <p:nvPr/>
          </p:nvSpPr>
          <p:spPr>
            <a:xfrm>
              <a:off x="9179129" y="5691378"/>
              <a:ext cx="282956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INVENTARIO SCORTE CAFFÈ 8%</a:t>
              </a:r>
            </a:p>
          </p:txBody>
        </p:sp>
        <p:cxnSp>
          <p:nvCxnSpPr>
            <p:cNvPr id="62" name="Connettore a gomito 61">
              <a:extLst>
                <a:ext uri="{C183D7F6-B498-43B3-948B-1728B52AA6E4}">
                  <adec:decorative xmlns:adec="http://schemas.microsoft.com/office/drawing/2017/decorative" val="1"/>
                </a:ext>
              </a:extLst>
            </p:cNvPr>
            <p:cNvCxnSpPr>
              <a:endCxn id="46" idx="1"/>
            </p:cNvCxnSpPr>
            <p:nvPr/>
          </p:nvCxnSpPr>
          <p:spPr>
            <a:xfrm>
              <a:off x="6934200" y="5501640"/>
              <a:ext cx="2244929" cy="318812"/>
            </a:xfrm>
            <a:prstGeom prst="bentConnector3">
              <a:avLst>
                <a:gd name="adj1" fmla="val 7987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uppo 8" descr="Didascalia"/>
          <p:cNvGrpSpPr/>
          <p:nvPr/>
        </p:nvGrpSpPr>
        <p:grpSpPr>
          <a:xfrm>
            <a:off x="1400801" y="5735003"/>
            <a:ext cx="4695199" cy="259879"/>
            <a:chOff x="1400801" y="5735003"/>
            <a:chExt cx="4695199" cy="259879"/>
          </a:xfrm>
        </p:grpSpPr>
        <p:sp>
          <p:nvSpPr>
            <p:cNvPr id="47" name="Rettangolo 46"/>
            <p:cNvSpPr/>
            <p:nvPr/>
          </p:nvSpPr>
          <p:spPr>
            <a:xfrm>
              <a:off x="1400801" y="5735003"/>
              <a:ext cx="2829569" cy="259879"/>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MARKETING 4%</a:t>
              </a:r>
            </a:p>
          </p:txBody>
        </p:sp>
        <p:cxnSp>
          <p:nvCxnSpPr>
            <p:cNvPr id="63" name="Connettore a gomito 62">
              <a:extLst>
                <a:ext uri="{C183D7F6-B498-43B3-948B-1728B52AA6E4}">
                  <adec:decorative xmlns:adec="http://schemas.microsoft.com/office/drawing/2017/decorative" val="1"/>
                </a:ext>
              </a:extLst>
            </p:cNvPr>
            <p:cNvCxnSpPr>
              <a:stCxn id="6" idx="2"/>
              <a:endCxn id="47" idx="3"/>
            </p:cNvCxnSpPr>
            <p:nvPr/>
          </p:nvCxnSpPr>
          <p:spPr>
            <a:xfrm rot="5400000">
              <a:off x="5113190" y="4882133"/>
              <a:ext cx="99990" cy="1865630"/>
            </a:xfrm>
            <a:prstGeom prst="bentConnector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uppo 9" descr="Didascalia"/>
          <p:cNvGrpSpPr/>
          <p:nvPr/>
        </p:nvGrpSpPr>
        <p:grpSpPr>
          <a:xfrm>
            <a:off x="381000" y="4649887"/>
            <a:ext cx="4404357" cy="534724"/>
            <a:chOff x="381000" y="4649887"/>
            <a:chExt cx="4404357" cy="534724"/>
          </a:xfrm>
        </p:grpSpPr>
        <p:sp>
          <p:nvSpPr>
            <p:cNvPr id="48" name="Rettangolo 47"/>
            <p:cNvSpPr/>
            <p:nvPr/>
          </p:nvSpPr>
          <p:spPr>
            <a:xfrm>
              <a:off x="381000" y="46498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CAPITALE OPERATIVO 28%</a:t>
              </a:r>
            </a:p>
          </p:txBody>
        </p:sp>
        <p:cxnSp>
          <p:nvCxnSpPr>
            <p:cNvPr id="64" name="Connettore a gomito 63">
              <a:extLst>
                <a:ext uri="{C183D7F6-B498-43B3-948B-1728B52AA6E4}">
                  <adec:decorative xmlns:adec="http://schemas.microsoft.com/office/drawing/2017/decorative" val="1"/>
                </a:ext>
              </a:extLst>
            </p:cNvPr>
            <p:cNvCxnSpPr/>
            <p:nvPr/>
          </p:nvCxnSpPr>
          <p:spPr>
            <a:xfrm rot="10800000">
              <a:off x="3210569" y="4778961"/>
              <a:ext cx="1574788" cy="405650"/>
            </a:xfrm>
            <a:prstGeom prst="bentConnector3">
              <a:avLst>
                <a:gd name="adj1" fmla="val 7064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uppo 10" descr="Didascalia"/>
          <p:cNvGrpSpPr/>
          <p:nvPr/>
        </p:nvGrpSpPr>
        <p:grpSpPr>
          <a:xfrm>
            <a:off x="381000" y="3017520"/>
            <a:ext cx="3849373" cy="525834"/>
            <a:chOff x="381000" y="3017520"/>
            <a:chExt cx="3849373" cy="525834"/>
          </a:xfrm>
        </p:grpSpPr>
        <p:sp>
          <p:nvSpPr>
            <p:cNvPr id="54" name="Rettangolo 53">
              <a:extLst>
                <a:ext uri="{C183D7F6-B498-43B3-948B-1728B52AA6E4}">
                  <adec:decorative xmlns:adec="http://schemas.microsoft.com/office/drawing/2017/decorative" val="0"/>
                </a:ext>
              </a:extLst>
            </p:cNvPr>
            <p:cNvSpPr/>
            <p:nvPr/>
          </p:nvSpPr>
          <p:spPr>
            <a:xfrm>
              <a:off x="381000" y="3285206"/>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SVILUPPO SITO WEB 2%</a:t>
              </a:r>
            </a:p>
          </p:txBody>
        </p:sp>
        <p:cxnSp>
          <p:nvCxnSpPr>
            <p:cNvPr id="65" name="Connettore a gomito 64">
              <a:extLst>
                <a:ext uri="{C183D7F6-B498-43B3-948B-1728B52AA6E4}">
                  <adec:decorative xmlns:adec="http://schemas.microsoft.com/office/drawing/2017/decorative" val="1"/>
                </a:ext>
              </a:extLst>
            </p:cNvPr>
            <p:cNvCxnSpPr/>
            <p:nvPr/>
          </p:nvCxnSpPr>
          <p:spPr>
            <a:xfrm rot="10800000" flipV="1">
              <a:off x="3210568" y="3017520"/>
              <a:ext cx="1019805" cy="391036"/>
            </a:xfrm>
            <a:prstGeom prst="bentConnector3">
              <a:avLst>
                <a:gd name="adj1" fmla="val 53985"/>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uppo 11" descr="Didascalia"/>
          <p:cNvGrpSpPr/>
          <p:nvPr/>
        </p:nvGrpSpPr>
        <p:grpSpPr>
          <a:xfrm>
            <a:off x="381000" y="2390477"/>
            <a:ext cx="4242234" cy="384658"/>
            <a:chOff x="381000" y="2390477"/>
            <a:chExt cx="4242234" cy="384658"/>
          </a:xfrm>
        </p:grpSpPr>
        <p:sp>
          <p:nvSpPr>
            <p:cNvPr id="55" name="Rettangolo 54">
              <a:extLst>
                <a:ext uri="{C183D7F6-B498-43B3-948B-1728B52AA6E4}">
                  <adec:decorative xmlns:adec="http://schemas.microsoft.com/office/drawing/2017/decorative" val="0"/>
                </a:ext>
              </a:extLst>
            </p:cNvPr>
            <p:cNvSpPr/>
            <p:nvPr/>
          </p:nvSpPr>
          <p:spPr>
            <a:xfrm>
              <a:off x="381000" y="25169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COSTI VARI 8%</a:t>
              </a:r>
            </a:p>
          </p:txBody>
        </p:sp>
        <p:cxnSp>
          <p:nvCxnSpPr>
            <p:cNvPr id="67" name="Connettore a gomito 66">
              <a:extLst>
                <a:ext uri="{C183D7F6-B498-43B3-948B-1728B52AA6E4}">
                  <adec:decorative xmlns:adec="http://schemas.microsoft.com/office/drawing/2017/decorative" val="1"/>
                </a:ext>
              </a:extLst>
            </p:cNvPr>
            <p:cNvCxnSpPr/>
            <p:nvPr/>
          </p:nvCxnSpPr>
          <p:spPr>
            <a:xfrm rot="10800000" flipV="1">
              <a:off x="3210569" y="2390477"/>
              <a:ext cx="1412665" cy="253676"/>
            </a:xfrm>
            <a:prstGeom prst="bentConnector3">
              <a:avLst>
                <a:gd name="adj1" fmla="val 66901"/>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uppo 12" descr="Didascalia"/>
          <p:cNvGrpSpPr/>
          <p:nvPr/>
        </p:nvGrpSpPr>
        <p:grpSpPr>
          <a:xfrm>
            <a:off x="380999" y="1745301"/>
            <a:ext cx="4678681" cy="280094"/>
            <a:chOff x="380999" y="1745301"/>
            <a:chExt cx="4678681" cy="280094"/>
          </a:xfrm>
        </p:grpSpPr>
        <p:sp>
          <p:nvSpPr>
            <p:cNvPr id="58" name="Rettangolo 57">
              <a:extLst>
                <a:ext uri="{C183D7F6-B498-43B3-948B-1728B52AA6E4}">
                  <adec:decorative xmlns:adec="http://schemas.microsoft.com/office/drawing/2017/decorative" val="0"/>
                </a:ext>
              </a:extLst>
            </p:cNvPr>
            <p:cNvSpPr/>
            <p:nvPr/>
          </p:nvSpPr>
          <p:spPr>
            <a:xfrm>
              <a:off x="380999" y="1745301"/>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CANONI INIZIALI DI LOCAZIONE 3%</a:t>
              </a:r>
            </a:p>
          </p:txBody>
        </p:sp>
        <p:cxnSp>
          <p:nvCxnSpPr>
            <p:cNvPr id="69" name="Connettore a gomito 68">
              <a:extLst>
                <a:ext uri="{C183D7F6-B498-43B3-948B-1728B52AA6E4}">
                  <adec:decorative xmlns:adec="http://schemas.microsoft.com/office/drawing/2017/decorative" val="1"/>
                </a:ext>
              </a:extLst>
            </p:cNvPr>
            <p:cNvCxnSpPr/>
            <p:nvPr/>
          </p:nvCxnSpPr>
          <p:spPr>
            <a:xfrm rot="10800000">
              <a:off x="3210568" y="1874375"/>
              <a:ext cx="1849112" cy="151020"/>
            </a:xfrm>
            <a:prstGeom prst="bentConnector3">
              <a:avLst>
                <a:gd name="adj1" fmla="val 7417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4" name="Gruppo 13" descr="Didascalia"/>
          <p:cNvGrpSpPr/>
          <p:nvPr/>
        </p:nvGrpSpPr>
        <p:grpSpPr>
          <a:xfrm>
            <a:off x="5311307" y="1252330"/>
            <a:ext cx="3541867" cy="631918"/>
            <a:chOff x="5311307" y="1252330"/>
            <a:chExt cx="3541867" cy="631918"/>
          </a:xfrm>
        </p:grpSpPr>
        <p:sp>
          <p:nvSpPr>
            <p:cNvPr id="92" name="Rettangolo 91">
              <a:extLst>
                <a:ext uri="{C183D7F6-B498-43B3-948B-1728B52AA6E4}">
                  <adec:decorative xmlns:adec="http://schemas.microsoft.com/office/drawing/2017/decorative" val="0"/>
                </a:ext>
              </a:extLst>
            </p:cNvPr>
            <p:cNvSpPr/>
            <p:nvPr/>
          </p:nvSpPr>
          <p:spPr>
            <a:xfrm>
              <a:off x="6023605" y="1252330"/>
              <a:ext cx="2829569" cy="259879"/>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DEPOSITO CAUZIONALE 1%</a:t>
              </a:r>
            </a:p>
          </p:txBody>
        </p:sp>
        <p:cxnSp>
          <p:nvCxnSpPr>
            <p:cNvPr id="93" name="Connettore a gomito 92">
              <a:extLst>
                <a:ext uri="{C183D7F6-B498-43B3-948B-1728B52AA6E4}">
                  <adec:decorative xmlns:adec="http://schemas.microsoft.com/office/drawing/2017/decorative" val="1"/>
                </a:ext>
              </a:extLst>
            </p:cNvPr>
            <p:cNvCxnSpPr>
              <a:stCxn id="92" idx="1"/>
            </p:cNvCxnSpPr>
            <p:nvPr/>
          </p:nvCxnSpPr>
          <p:spPr>
            <a:xfrm rot="10800000" flipV="1">
              <a:off x="5311307" y="1382270"/>
              <a:ext cx="712299" cy="501978"/>
            </a:xfrm>
            <a:prstGeom prst="bentConnector3">
              <a:avLst>
                <a:gd name="adj1" fmla="val 10257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0" name="Casella di testo 99"/>
          <p:cNvSpPr txBox="1"/>
          <p:nvPr/>
        </p:nvSpPr>
        <p:spPr>
          <a:xfrm>
            <a:off x="4717413" y="3344471"/>
            <a:ext cx="2757174" cy="707886"/>
          </a:xfrm>
          <a:prstGeom prst="rect">
            <a:avLst/>
          </a:prstGeom>
          <a:noFill/>
        </p:spPr>
        <p:txBody>
          <a:bodyPr wrap="square" rtlCol="0">
            <a:spAutoFit/>
          </a:bodyPr>
          <a:lstStyle/>
          <a:p>
            <a:pPr algn="ctr" rtl="0"/>
            <a:r>
              <a:rPr lang="it-IT" sz="2000" b="1" noProof="1">
                <a:solidFill>
                  <a:schemeClr val="accent1"/>
                </a:solidFill>
                <a:latin typeface="Arial" panose="020B0604020202020204" pitchFamily="34" charset="0"/>
                <a:ea typeface="Lato" panose="020F0502020204030203" pitchFamily="34" charset="0"/>
                <a:cs typeface="Arial" panose="020B0604020202020204" pitchFamily="34" charset="0"/>
              </a:rPr>
              <a:t>SPESE DI AVVIO FISSE</a:t>
            </a:r>
          </a:p>
        </p:txBody>
      </p:sp>
      <p:sp>
        <p:nvSpPr>
          <p:cNvPr id="15" name="Titolo 14" hidden="1">
            <a:extLst>
              <a:ext uri="{FF2B5EF4-FFF2-40B4-BE49-F238E27FC236}">
                <a16:creationId xmlns:a16="http://schemas.microsoft.com/office/drawing/2014/main" id="{902162D3-74C5-4843-9B02-5592FDA9051F}"/>
              </a:ext>
            </a:extLst>
          </p:cNvPr>
          <p:cNvSpPr>
            <a:spLocks noGrp="1"/>
          </p:cNvSpPr>
          <p:nvPr>
            <p:ph type="title"/>
          </p:nvPr>
        </p:nvSpPr>
        <p:spPr/>
        <p:txBody>
          <a:bodyPr rtlCol="0"/>
          <a:lstStyle/>
          <a:p>
            <a:pPr rtl="0"/>
            <a:r>
              <a:rPr lang="it-IT" noProof="1"/>
              <a:t>Diapositiva 14</a:t>
            </a:r>
          </a:p>
        </p:txBody>
      </p:sp>
      <p:pic>
        <p:nvPicPr>
          <p:cNvPr id="39" name="Immagine 38">
            <a:extLst>
              <a:ext uri="{FF2B5EF4-FFF2-40B4-BE49-F238E27FC236}">
                <a16:creationId xmlns:a16="http://schemas.microsoft.com/office/drawing/2014/main" id="{7F136BC2-6F8D-490C-882B-7719D694C8BD}"/>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0770290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fade">
                                      <p:cBhvr>
                                        <p:cTn id="17" dur="500"/>
                                        <p:tgtEl>
                                          <p:spTgt spid="100"/>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childTnLst>
                          </p:cTn>
                        </p:par>
                        <p:par>
                          <p:cTn id="50" fill="hold">
                            <p:stCondLst>
                              <p:cond delay="5500"/>
                            </p:stCondLst>
                            <p:childTnLst>
                              <p:par>
                                <p:cTn id="51" presetID="10" presetClass="entr" presetSubtype="0" fill="hold" nodeType="after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p:bldAsOne/>
      </p:bldGraphic>
      <p:bldP spid="100"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magine 2" descr="Illustrazione di una tazza e un piattino di caffè con il vapore che esce e la dicitura &quot;Coffee Shop&quot; all'interno del vapo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0" y="212891"/>
            <a:ext cx="4151464" cy="5980394"/>
          </a:xfrm>
          <a:prstGeom prst="rect">
            <a:avLst/>
          </a:prstGeom>
        </p:spPr>
      </p:pic>
      <p:sp>
        <p:nvSpPr>
          <p:cNvPr id="11" name="Casella di testo 10"/>
          <p:cNvSpPr txBox="1"/>
          <p:nvPr/>
        </p:nvSpPr>
        <p:spPr>
          <a:xfrm>
            <a:off x="2073749" y="1811629"/>
            <a:ext cx="460137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GRAZIE!</a:t>
            </a:r>
          </a:p>
        </p:txBody>
      </p:sp>
      <p:sp>
        <p:nvSpPr>
          <p:cNvPr id="15" name="Rettangolo 14"/>
          <p:cNvSpPr/>
          <p:nvPr/>
        </p:nvSpPr>
        <p:spPr>
          <a:xfrm>
            <a:off x="2073748" y="2971949"/>
            <a:ext cx="2829569" cy="291298"/>
          </a:xfrm>
          <a:prstGeom prst="rect">
            <a:avLst/>
          </a:prstGeom>
        </p:spPr>
        <p:txBody>
          <a:bodyPr wrap="square" rtlCol="0">
            <a:spAutoFit/>
          </a:bodyPr>
          <a:lstStyle/>
          <a:p>
            <a:pPr rtl="0">
              <a:lnSpc>
                <a:spcPct val="120000"/>
              </a:lnSpc>
            </a:pPr>
            <a:r>
              <a:rPr lang="it-IT" sz="1200" b="1" noProof="1">
                <a:solidFill>
                  <a:schemeClr val="bg1"/>
                </a:solidFill>
                <a:latin typeface="Arial" panose="020B0604020202020204" pitchFamily="34" charset="0"/>
                <a:ea typeface="Lato" panose="020F0502020204030203" pitchFamily="34" charset="0"/>
                <a:cs typeface="Arial" panose="020B0604020202020204" pitchFamily="34" charset="0"/>
              </a:rPr>
              <a:t>CONTATTACI AL:</a:t>
            </a:r>
          </a:p>
        </p:txBody>
      </p:sp>
      <p:sp>
        <p:nvSpPr>
          <p:cNvPr id="12" name="Forma 5099">
            <a:extLst>
              <a:ext uri="{C183D7F6-B498-43B3-948B-1728B52AA6E4}">
                <adec:decorative xmlns:adec="http://schemas.microsoft.com/office/drawing/2017/decorative" val="1"/>
              </a:ext>
            </a:extLst>
          </p:cNvPr>
          <p:cNvSpPr/>
          <p:nvPr/>
        </p:nvSpPr>
        <p:spPr>
          <a:xfrm>
            <a:off x="2146626" y="3543124"/>
            <a:ext cx="254834" cy="243225"/>
          </a:xfrm>
          <a:custGeom>
            <a:avLst/>
            <a:gdLst/>
            <a:ahLst/>
            <a:cxnLst/>
            <a:rect l="0" t="0" r="0" b="0"/>
            <a:pathLst>
              <a:path w="120000" h="120000" extrusionOk="0">
                <a:moveTo>
                  <a:pt x="94490" y="91015"/>
                </a:moveTo>
                <a:lnTo>
                  <a:pt x="94490" y="91015"/>
                </a:lnTo>
                <a:cubicBezTo>
                  <a:pt x="78351" y="83972"/>
                  <a:pt x="73926" y="79097"/>
                  <a:pt x="73926" y="67178"/>
                </a:cubicBezTo>
                <a:cubicBezTo>
                  <a:pt x="73926" y="62302"/>
                  <a:pt x="78351" y="64740"/>
                  <a:pt x="80694" y="52821"/>
                </a:cubicBezTo>
                <a:cubicBezTo>
                  <a:pt x="80694" y="47674"/>
                  <a:pt x="85379" y="52821"/>
                  <a:pt x="85379" y="40902"/>
                </a:cubicBezTo>
                <a:cubicBezTo>
                  <a:pt x="85379" y="35756"/>
                  <a:pt x="83036" y="35756"/>
                  <a:pt x="83036" y="35756"/>
                </a:cubicBezTo>
                <a:cubicBezTo>
                  <a:pt x="83036" y="35756"/>
                  <a:pt x="85379" y="28713"/>
                  <a:pt x="85379" y="23837"/>
                </a:cubicBezTo>
                <a:cubicBezTo>
                  <a:pt x="85379" y="16523"/>
                  <a:pt x="83036" y="0"/>
                  <a:pt x="59869" y="0"/>
                </a:cubicBezTo>
                <a:cubicBezTo>
                  <a:pt x="36702" y="0"/>
                  <a:pt x="34360" y="16523"/>
                  <a:pt x="34360" y="23837"/>
                </a:cubicBezTo>
                <a:cubicBezTo>
                  <a:pt x="34360" y="28713"/>
                  <a:pt x="36702" y="35756"/>
                  <a:pt x="36702" y="35756"/>
                </a:cubicBezTo>
                <a:cubicBezTo>
                  <a:pt x="36702" y="35756"/>
                  <a:pt x="34360" y="35756"/>
                  <a:pt x="34360" y="40902"/>
                </a:cubicBezTo>
                <a:cubicBezTo>
                  <a:pt x="34360" y="52821"/>
                  <a:pt x="39045" y="47674"/>
                  <a:pt x="39045" y="52821"/>
                </a:cubicBezTo>
                <a:cubicBezTo>
                  <a:pt x="41388" y="64740"/>
                  <a:pt x="46073" y="62302"/>
                  <a:pt x="46073" y="67178"/>
                </a:cubicBezTo>
                <a:cubicBezTo>
                  <a:pt x="46073" y="79097"/>
                  <a:pt x="41388" y="83972"/>
                  <a:pt x="25249" y="91015"/>
                </a:cubicBezTo>
                <a:cubicBezTo>
                  <a:pt x="9110" y="95891"/>
                  <a:pt x="0" y="102934"/>
                  <a:pt x="0" y="107810"/>
                </a:cubicBezTo>
                <a:cubicBezTo>
                  <a:pt x="0" y="110248"/>
                  <a:pt x="0" y="119729"/>
                  <a:pt x="0" y="119729"/>
                </a:cubicBezTo>
                <a:cubicBezTo>
                  <a:pt x="59869" y="119729"/>
                  <a:pt x="59869" y="119729"/>
                  <a:pt x="59869" y="119729"/>
                </a:cubicBezTo>
                <a:cubicBezTo>
                  <a:pt x="119739" y="119729"/>
                  <a:pt x="119739" y="119729"/>
                  <a:pt x="119739" y="119729"/>
                </a:cubicBezTo>
                <a:cubicBezTo>
                  <a:pt x="119739" y="119729"/>
                  <a:pt x="119739" y="110248"/>
                  <a:pt x="119739" y="107810"/>
                </a:cubicBezTo>
                <a:cubicBezTo>
                  <a:pt x="119739" y="102934"/>
                  <a:pt x="110629" y="95891"/>
                  <a:pt x="94490" y="91015"/>
                </a:cubicBezTo>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6" name="Rettangolo 15"/>
          <p:cNvSpPr/>
          <p:nvPr/>
        </p:nvSpPr>
        <p:spPr>
          <a:xfrm>
            <a:off x="2492848" y="3533981"/>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 Cognome</a:t>
            </a:r>
          </a:p>
        </p:txBody>
      </p:sp>
      <p:sp>
        <p:nvSpPr>
          <p:cNvPr id="13" name="Forma 5104">
            <a:extLst>
              <a:ext uri="{C183D7F6-B498-43B3-948B-1728B52AA6E4}">
                <adec:decorative xmlns:adec="http://schemas.microsoft.com/office/drawing/2017/decorative" val="1"/>
              </a:ext>
            </a:extLst>
          </p:cNvPr>
          <p:cNvSpPr/>
          <p:nvPr/>
        </p:nvSpPr>
        <p:spPr>
          <a:xfrm>
            <a:off x="2146626" y="4119620"/>
            <a:ext cx="254834" cy="157609"/>
          </a:xfrm>
          <a:custGeom>
            <a:avLst/>
            <a:gdLst/>
            <a:ahLst/>
            <a:cxnLst/>
            <a:rect l="0" t="0" r="0" b="0"/>
            <a:pathLst>
              <a:path w="120000" h="120000" extrusionOk="0">
                <a:moveTo>
                  <a:pt x="4685" y="11368"/>
                </a:moveTo>
                <a:lnTo>
                  <a:pt x="4685" y="11368"/>
                </a:lnTo>
                <a:cubicBezTo>
                  <a:pt x="9110" y="14736"/>
                  <a:pt x="52841" y="52631"/>
                  <a:pt x="52841" y="52631"/>
                </a:cubicBezTo>
                <a:cubicBezTo>
                  <a:pt x="55184" y="56000"/>
                  <a:pt x="57527" y="56000"/>
                  <a:pt x="60130" y="56000"/>
                </a:cubicBezTo>
                <a:cubicBezTo>
                  <a:pt x="62212" y="56000"/>
                  <a:pt x="64555" y="56000"/>
                  <a:pt x="64555" y="52631"/>
                </a:cubicBezTo>
                <a:cubicBezTo>
                  <a:pt x="66637" y="52631"/>
                  <a:pt x="110629" y="14736"/>
                  <a:pt x="112971" y="11368"/>
                </a:cubicBezTo>
                <a:cubicBezTo>
                  <a:pt x="117657" y="7578"/>
                  <a:pt x="119739" y="0"/>
                  <a:pt x="115314" y="0"/>
                </a:cubicBezTo>
                <a:cubicBezTo>
                  <a:pt x="4685" y="0"/>
                  <a:pt x="4685" y="0"/>
                  <a:pt x="4685" y="0"/>
                </a:cubicBezTo>
                <a:cubicBezTo>
                  <a:pt x="0" y="0"/>
                  <a:pt x="2342" y="7578"/>
                  <a:pt x="4685" y="11368"/>
                </a:cubicBezTo>
                <a:close/>
                <a:moveTo>
                  <a:pt x="115314" y="33684"/>
                </a:moveTo>
                <a:lnTo>
                  <a:pt x="115314" y="33684"/>
                </a:lnTo>
                <a:cubicBezTo>
                  <a:pt x="112971" y="33684"/>
                  <a:pt x="66637" y="71157"/>
                  <a:pt x="64555" y="74947"/>
                </a:cubicBezTo>
                <a:cubicBezTo>
                  <a:pt x="64555" y="74947"/>
                  <a:pt x="62212" y="74947"/>
                  <a:pt x="60130" y="74947"/>
                </a:cubicBezTo>
                <a:cubicBezTo>
                  <a:pt x="57527" y="74947"/>
                  <a:pt x="55184" y="74947"/>
                  <a:pt x="52841" y="74947"/>
                </a:cubicBezTo>
                <a:cubicBezTo>
                  <a:pt x="50498" y="71157"/>
                  <a:pt x="7028" y="33684"/>
                  <a:pt x="4685" y="33684"/>
                </a:cubicBezTo>
                <a:cubicBezTo>
                  <a:pt x="2342" y="30315"/>
                  <a:pt x="2342" y="33684"/>
                  <a:pt x="2342" y="33684"/>
                </a:cubicBezTo>
                <a:cubicBezTo>
                  <a:pt x="2342" y="37052"/>
                  <a:pt x="2342" y="112000"/>
                  <a:pt x="2342" y="112000"/>
                </a:cubicBezTo>
                <a:cubicBezTo>
                  <a:pt x="2342" y="115789"/>
                  <a:pt x="4685" y="119578"/>
                  <a:pt x="9110" y="119578"/>
                </a:cubicBezTo>
                <a:cubicBezTo>
                  <a:pt x="110629" y="119578"/>
                  <a:pt x="110629" y="119578"/>
                  <a:pt x="110629" y="119578"/>
                </a:cubicBezTo>
                <a:cubicBezTo>
                  <a:pt x="115314" y="119578"/>
                  <a:pt x="117657" y="115789"/>
                  <a:pt x="117657" y="112000"/>
                </a:cubicBezTo>
                <a:cubicBezTo>
                  <a:pt x="117657" y="112000"/>
                  <a:pt x="117657" y="37052"/>
                  <a:pt x="117657" y="33684"/>
                </a:cubicBezTo>
                <a:cubicBezTo>
                  <a:pt x="117657" y="33684"/>
                  <a:pt x="117657" y="30315"/>
                  <a:pt x="115314" y="33684"/>
                </a:cubicBez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7" name="Rettangolo 16"/>
          <p:cNvSpPr/>
          <p:nvPr/>
        </p:nvSpPr>
        <p:spPr>
          <a:xfrm>
            <a:off x="2492848" y="4052776"/>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Nome.Cognome@email.com</a:t>
            </a:r>
          </a:p>
        </p:txBody>
      </p:sp>
      <p:sp>
        <p:nvSpPr>
          <p:cNvPr id="14" name="Forma 5124">
            <a:extLst>
              <a:ext uri="{C183D7F6-B498-43B3-948B-1728B52AA6E4}">
                <adec:decorative xmlns:adec="http://schemas.microsoft.com/office/drawing/2017/decorative" val="1"/>
              </a:ext>
            </a:extLst>
          </p:cNvPr>
          <p:cNvSpPr/>
          <p:nvPr/>
        </p:nvSpPr>
        <p:spPr>
          <a:xfrm>
            <a:off x="2196231" y="4610500"/>
            <a:ext cx="155623" cy="268520"/>
          </a:xfrm>
          <a:custGeom>
            <a:avLst/>
            <a:gdLst/>
            <a:ahLst/>
            <a:cxnLst/>
            <a:rect l="0" t="0" r="0" b="0"/>
            <a:pathLst>
              <a:path w="120000" h="120000" extrusionOk="0">
                <a:moveTo>
                  <a:pt x="100918" y="0"/>
                </a:moveTo>
                <a:lnTo>
                  <a:pt x="100918" y="0"/>
                </a:lnTo>
                <a:cubicBezTo>
                  <a:pt x="18657" y="0"/>
                  <a:pt x="18657" y="0"/>
                  <a:pt x="18657" y="0"/>
                </a:cubicBezTo>
                <a:cubicBezTo>
                  <a:pt x="7208" y="0"/>
                  <a:pt x="0" y="4417"/>
                  <a:pt x="0" y="10797"/>
                </a:cubicBezTo>
                <a:cubicBezTo>
                  <a:pt x="0" y="106503"/>
                  <a:pt x="0" y="106503"/>
                  <a:pt x="0" y="106503"/>
                </a:cubicBezTo>
                <a:cubicBezTo>
                  <a:pt x="0" y="112883"/>
                  <a:pt x="7208" y="119754"/>
                  <a:pt x="18657" y="119754"/>
                </a:cubicBezTo>
                <a:cubicBezTo>
                  <a:pt x="100918" y="119754"/>
                  <a:pt x="100918" y="119754"/>
                  <a:pt x="100918" y="119754"/>
                </a:cubicBezTo>
                <a:cubicBezTo>
                  <a:pt x="112367" y="119754"/>
                  <a:pt x="119575" y="112883"/>
                  <a:pt x="119575" y="106503"/>
                </a:cubicBezTo>
                <a:cubicBezTo>
                  <a:pt x="119575" y="10797"/>
                  <a:pt x="119575" y="10797"/>
                  <a:pt x="119575" y="10797"/>
                </a:cubicBezTo>
                <a:cubicBezTo>
                  <a:pt x="119575" y="4417"/>
                  <a:pt x="112367" y="0"/>
                  <a:pt x="100918" y="0"/>
                </a:cubicBezTo>
                <a:close/>
                <a:moveTo>
                  <a:pt x="59787" y="112883"/>
                </a:moveTo>
                <a:lnTo>
                  <a:pt x="59787" y="112883"/>
                </a:lnTo>
                <a:cubicBezTo>
                  <a:pt x="52155" y="112883"/>
                  <a:pt x="44946" y="110674"/>
                  <a:pt x="44946" y="108711"/>
                </a:cubicBezTo>
                <a:cubicBezTo>
                  <a:pt x="44946" y="104294"/>
                  <a:pt x="52155" y="102085"/>
                  <a:pt x="59787" y="102085"/>
                </a:cubicBezTo>
                <a:cubicBezTo>
                  <a:pt x="67420" y="102085"/>
                  <a:pt x="74628" y="104294"/>
                  <a:pt x="74628" y="108711"/>
                </a:cubicBezTo>
                <a:cubicBezTo>
                  <a:pt x="74628" y="110674"/>
                  <a:pt x="67420" y="112883"/>
                  <a:pt x="59787" y="112883"/>
                </a:cubicBezTo>
                <a:close/>
                <a:moveTo>
                  <a:pt x="104734" y="95705"/>
                </a:moveTo>
                <a:lnTo>
                  <a:pt x="104734" y="95705"/>
                </a:lnTo>
                <a:cubicBezTo>
                  <a:pt x="14840" y="95705"/>
                  <a:pt x="14840" y="95705"/>
                  <a:pt x="14840" y="95705"/>
                </a:cubicBezTo>
                <a:cubicBezTo>
                  <a:pt x="14840" y="15214"/>
                  <a:pt x="14840" y="15214"/>
                  <a:pt x="14840" y="15214"/>
                </a:cubicBezTo>
                <a:cubicBezTo>
                  <a:pt x="104734" y="15214"/>
                  <a:pt x="104734" y="15214"/>
                  <a:pt x="104734" y="15214"/>
                </a:cubicBezTo>
                <a:lnTo>
                  <a:pt x="104734" y="95705"/>
                </a:ln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8" name="Rettangolo 17"/>
          <p:cNvSpPr/>
          <p:nvPr/>
        </p:nvSpPr>
        <p:spPr>
          <a:xfrm>
            <a:off x="2492847" y="4567463"/>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123 123 1234</a:t>
            </a:r>
          </a:p>
        </p:txBody>
      </p:sp>
      <p:sp>
        <p:nvSpPr>
          <p:cNvPr id="2" name="Titolo 1" hidden="1">
            <a:extLst>
              <a:ext uri="{FF2B5EF4-FFF2-40B4-BE49-F238E27FC236}">
                <a16:creationId xmlns:a16="http://schemas.microsoft.com/office/drawing/2014/main" id="{394485F9-90F6-432D-BFF9-D47B53BB4F9D}"/>
              </a:ext>
            </a:extLst>
          </p:cNvPr>
          <p:cNvSpPr>
            <a:spLocks noGrp="1"/>
          </p:cNvSpPr>
          <p:nvPr>
            <p:ph type="title"/>
          </p:nvPr>
        </p:nvSpPr>
        <p:spPr/>
        <p:txBody>
          <a:bodyPr rtlCol="0"/>
          <a:lstStyle/>
          <a:p>
            <a:pPr rtl="0"/>
            <a:r>
              <a:rPr lang="it-IT" noProof="1"/>
              <a:t>Diapositiva 15</a:t>
            </a:r>
          </a:p>
        </p:txBody>
      </p:sp>
      <p:pic>
        <p:nvPicPr>
          <p:cNvPr id="19" name="Immagine 18">
            <a:extLst>
              <a:ext uri="{FF2B5EF4-FFF2-40B4-BE49-F238E27FC236}">
                <a16:creationId xmlns:a16="http://schemas.microsoft.com/office/drawing/2014/main" id="{A5ABD024-7F98-4364-BC5D-9045170AABF1}"/>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345634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4000"/>
                            </p:stCondLst>
                            <p:childTnLst>
                              <p:par>
                                <p:cTn id="44" presetID="10" presetClass="entr" presetSubtype="0"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2" grpId="0" animBg="1"/>
      <p:bldP spid="16" grpId="0"/>
      <p:bldP spid="13" grpId="0" animBg="1"/>
      <p:bldP spid="17" grpId="0"/>
      <p:bldP spid="14"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A70909-479E-9027-D5A2-0EEFB5ACEF02}"/>
              </a:ext>
            </a:extLst>
          </p:cNvPr>
          <p:cNvSpPr>
            <a:spLocks noGrp="1"/>
          </p:cNvSpPr>
          <p:nvPr>
            <p:ph type="title"/>
          </p:nvPr>
        </p:nvSpPr>
        <p:spPr/>
        <p:txBody>
          <a:bodyPr/>
          <a:lstStyle/>
          <a:p>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PERCHÈ</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QUESTO SISTEMA</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endParaRPr lang="it-IT" dirty="0"/>
          </a:p>
        </p:txBody>
      </p:sp>
      <p:sp>
        <p:nvSpPr>
          <p:cNvPr id="4" name="CasellaDiTesto 3">
            <a:extLst>
              <a:ext uri="{FF2B5EF4-FFF2-40B4-BE49-F238E27FC236}">
                <a16:creationId xmlns:a16="http://schemas.microsoft.com/office/drawing/2014/main" id="{276B8DC8-F1F8-8557-EA4F-28DFE6D66D29}"/>
              </a:ext>
            </a:extLst>
          </p:cNvPr>
          <p:cNvSpPr txBox="1"/>
          <p:nvPr/>
        </p:nvSpPr>
        <p:spPr>
          <a:xfrm>
            <a:off x="1554911" y="1979485"/>
            <a:ext cx="6094562" cy="2388603"/>
          </a:xfrm>
          <a:prstGeom prst="rect">
            <a:avLst/>
          </a:prstGeom>
          <a:noFill/>
        </p:spPr>
        <p:txBody>
          <a:bodyPr wrap="square">
            <a:spAutoFit/>
          </a:bodyPr>
          <a:lstStyle/>
          <a:p>
            <a:pPr marL="285750" indent="-285750" algn="just" rtl="0">
              <a:lnSpc>
                <a:spcPct val="120000"/>
              </a:lnSpc>
              <a:buBlip>
                <a:blip r:embed="rId2"/>
              </a:buBlip>
            </a:pPr>
            <a:r>
              <a:rPr lang="it-IT" sz="1800" noProof="1">
                <a:solidFill>
                  <a:schemeClr val="bg1"/>
                </a:solidFill>
                <a:latin typeface="Arial" panose="020B0604020202020204" pitchFamily="34" charset="0"/>
                <a:ea typeface="Lato" panose="020F0502020204030203" pitchFamily="34" charset="0"/>
                <a:cs typeface="Arial" panose="020B0604020202020204" pitchFamily="34" charset="0"/>
              </a:rPr>
              <a:t>Gestione cassa</a:t>
            </a:r>
          </a:p>
          <a:p>
            <a:pPr marL="285750" indent="-285750" algn="just" rtl="0">
              <a:lnSpc>
                <a:spcPct val="120000"/>
              </a:lnSpc>
              <a:buBlip>
                <a:blip r:embed="rId2"/>
              </a:buBlip>
            </a:pPr>
            <a:r>
              <a:rPr lang="it-IT" sz="1800" noProof="1">
                <a:solidFill>
                  <a:schemeClr val="bg1"/>
                </a:solidFill>
                <a:latin typeface="Arial" panose="020B0604020202020204" pitchFamily="34" charset="0"/>
                <a:ea typeface="Lato" panose="020F0502020204030203" pitchFamily="34" charset="0"/>
                <a:cs typeface="Arial" panose="020B0604020202020204" pitchFamily="34" charset="0"/>
              </a:rPr>
              <a:t>Pagamenti online </a:t>
            </a:r>
          </a:p>
          <a:p>
            <a:pPr marL="285750" indent="-285750" algn="just" rtl="0">
              <a:lnSpc>
                <a:spcPct val="120000"/>
              </a:lnSpc>
              <a:buBlip>
                <a:blip r:embed="rId2"/>
              </a:buBlip>
            </a:pPr>
            <a:r>
              <a:rPr lang="it-IT" sz="1800" noProof="1">
                <a:solidFill>
                  <a:schemeClr val="bg1"/>
                </a:solidFill>
                <a:latin typeface="Arial" panose="020B0604020202020204" pitchFamily="34" charset="0"/>
                <a:ea typeface="Lato" panose="020F0502020204030203" pitchFamily="34" charset="0"/>
                <a:cs typeface="Arial" panose="020B0604020202020204" pitchFamily="34" charset="0"/>
              </a:rPr>
              <a:t>Gestione rapporti fornitori</a:t>
            </a:r>
          </a:p>
          <a:p>
            <a:pPr marL="285750" indent="-285750" algn="just">
              <a:lnSpc>
                <a:spcPct val="120000"/>
              </a:lnSpc>
              <a:buBlip>
                <a:blip r:embed="rId2"/>
              </a:buBlip>
            </a:pPr>
            <a:r>
              <a:rPr lang="it-IT" noProof="1">
                <a:solidFill>
                  <a:schemeClr val="bg1"/>
                </a:solidFill>
                <a:latin typeface="Arial" panose="020B0604020202020204" pitchFamily="34" charset="0"/>
                <a:ea typeface="Lato" panose="020F0502020204030203" pitchFamily="34" charset="0"/>
                <a:cs typeface="Arial" panose="020B0604020202020204" pitchFamily="34" charset="0"/>
              </a:rPr>
              <a:t>Gestione scorte e magazzino </a:t>
            </a:r>
            <a:r>
              <a:rPr lang="it-IT" dirty="0">
                <a:solidFill>
                  <a:schemeClr val="bg1"/>
                </a:solidFill>
                <a:latin typeface="Arial" panose="020B0604020202020204" pitchFamily="34" charset="0"/>
              </a:rPr>
              <a:t>in database</a:t>
            </a:r>
            <a:r>
              <a:rPr lang="it-IT" noProof="1">
                <a:solidFill>
                  <a:schemeClr val="bg1"/>
                </a:solidFill>
                <a:latin typeface="Arial" panose="020B0604020202020204" pitchFamily="34" charset="0"/>
                <a:ea typeface="Lato" panose="020F0502020204030203" pitchFamily="34" charset="0"/>
                <a:cs typeface="Arial" panose="020B0604020202020204" pitchFamily="34" charset="0"/>
              </a:rPr>
              <a:t> (prodotti finiti e materie prime) </a:t>
            </a:r>
            <a:r>
              <a:rPr lang="it-IT" sz="1800" b="0" i="0" u="none" strike="noStrike" dirty="0">
                <a:solidFill>
                  <a:schemeClr val="bg1"/>
                </a:solidFill>
                <a:effectLst/>
                <a:latin typeface="Arial" panose="020B0604020202020204" pitchFamily="34" charset="0"/>
              </a:rPr>
              <a:t>Vendita in bar come utente online (amministratore).</a:t>
            </a:r>
          </a:p>
          <a:p>
            <a:pPr marL="285750" indent="-285750" algn="just" rtl="0">
              <a:lnSpc>
                <a:spcPct val="120000"/>
              </a:lnSpc>
              <a:buBlip>
                <a:blip r:embed="rId2"/>
              </a:buBlip>
            </a:pPr>
            <a:endParaRPr lang="it-IT"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3" name="Immagine 2">
            <a:extLst>
              <a:ext uri="{FF2B5EF4-FFF2-40B4-BE49-F238E27FC236}">
                <a16:creationId xmlns:a16="http://schemas.microsoft.com/office/drawing/2014/main" id="{906BA133-607D-4DCB-D775-A49C9C7D712F}"/>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2271174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A70909-479E-9027-D5A2-0EEFB5ACEF02}"/>
              </a:ext>
            </a:extLst>
          </p:cNvPr>
          <p:cNvSpPr>
            <a:spLocks noGrp="1"/>
          </p:cNvSpPr>
          <p:nvPr>
            <p:ph type="title"/>
          </p:nvPr>
        </p:nvSpPr>
        <p:spPr/>
        <p:txBody>
          <a:bodyPr/>
          <a:lstStyle/>
          <a:p>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PERCHÈ</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QUESTO SISTEMA</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endParaRPr lang="it-IT" dirty="0"/>
          </a:p>
        </p:txBody>
      </p:sp>
      <p:sp>
        <p:nvSpPr>
          <p:cNvPr id="4" name="CasellaDiTesto 3">
            <a:extLst>
              <a:ext uri="{FF2B5EF4-FFF2-40B4-BE49-F238E27FC236}">
                <a16:creationId xmlns:a16="http://schemas.microsoft.com/office/drawing/2014/main" id="{276B8DC8-F1F8-8557-EA4F-28DFE6D66D29}"/>
              </a:ext>
            </a:extLst>
          </p:cNvPr>
          <p:cNvSpPr txBox="1"/>
          <p:nvPr/>
        </p:nvSpPr>
        <p:spPr>
          <a:xfrm>
            <a:off x="1529031" y="1962232"/>
            <a:ext cx="6094562" cy="1059008"/>
          </a:xfrm>
          <a:prstGeom prst="rect">
            <a:avLst/>
          </a:prstGeom>
          <a:noFill/>
        </p:spPr>
        <p:txBody>
          <a:bodyPr wrap="square">
            <a:spAutoFit/>
          </a:bodyPr>
          <a:lstStyle/>
          <a:p>
            <a:pPr marL="285750" indent="-285750" algn="just" rtl="0">
              <a:lnSpc>
                <a:spcPct val="120000"/>
              </a:lnSpc>
              <a:buBlip>
                <a:blip r:embed="rId2"/>
              </a:buBlip>
            </a:pPr>
            <a:r>
              <a:rPr lang="it-IT" sz="1800" b="0" i="0" u="none" strike="noStrike" dirty="0">
                <a:solidFill>
                  <a:schemeClr val="bg1"/>
                </a:solidFill>
                <a:effectLst/>
                <a:latin typeface="Arial" panose="020B0604020202020204" pitchFamily="34" charset="0"/>
              </a:rPr>
              <a:t>SITO ONLINE </a:t>
            </a:r>
          </a:p>
          <a:p>
            <a:pPr marL="285750" indent="-285750" algn="just" rtl="0">
              <a:lnSpc>
                <a:spcPct val="120000"/>
              </a:lnSpc>
              <a:buBlip>
                <a:blip r:embed="rId2"/>
              </a:buBlip>
            </a:pPr>
            <a:r>
              <a:rPr lang="it-IT" dirty="0">
                <a:solidFill>
                  <a:schemeClr val="bg1"/>
                </a:solidFill>
                <a:latin typeface="Arial" panose="020B0604020202020204" pitchFamily="34" charset="0"/>
              </a:rPr>
              <a:t>Con a</a:t>
            </a:r>
            <a:r>
              <a:rPr lang="it-IT" sz="1800" b="0" i="0" u="none" strike="noStrike" dirty="0">
                <a:solidFill>
                  <a:schemeClr val="bg1"/>
                </a:solidFill>
                <a:effectLst/>
                <a:latin typeface="Arial" panose="020B0604020202020204" pitchFamily="34" charset="0"/>
              </a:rPr>
              <a:t>utenticazione tramite account scolastico </a:t>
            </a:r>
          </a:p>
          <a:p>
            <a:pPr algn="just" rtl="0">
              <a:lnSpc>
                <a:spcPct val="120000"/>
              </a:lnSpc>
            </a:pPr>
            <a:r>
              <a:rPr lang="it-IT" dirty="0">
                <a:solidFill>
                  <a:schemeClr val="bg1"/>
                </a:solidFill>
                <a:latin typeface="Arial" panose="020B0604020202020204" pitchFamily="34" charset="0"/>
                <a:sym typeface="Wingdings" panose="05000000000000000000" pitchFamily="2" charset="2"/>
              </a:rPr>
              <a:t>	</a:t>
            </a:r>
            <a:r>
              <a:rPr lang="it-IT" sz="1800" b="0" i="0" u="none" strike="noStrike" dirty="0">
                <a:solidFill>
                  <a:schemeClr val="bg1"/>
                </a:solidFill>
                <a:effectLst/>
                <a:latin typeface="Arial" panose="020B0604020202020204" pitchFamily="34" charset="0"/>
              </a:rPr>
              <a:t>(nome, classe, mail).</a:t>
            </a:r>
          </a:p>
        </p:txBody>
      </p:sp>
      <p:pic>
        <p:nvPicPr>
          <p:cNvPr id="5" name="Immagine 4">
            <a:extLst>
              <a:ext uri="{FF2B5EF4-FFF2-40B4-BE49-F238E27FC236}">
                <a16:creationId xmlns:a16="http://schemas.microsoft.com/office/drawing/2014/main" id="{A80B2744-BFB3-D15F-4E01-EDCA61336BAE}"/>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337594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A70909-479E-9027-D5A2-0EEFB5ACEF02}"/>
              </a:ext>
            </a:extLst>
          </p:cNvPr>
          <p:cNvSpPr>
            <a:spLocks noGrp="1"/>
          </p:cNvSpPr>
          <p:nvPr>
            <p:ph type="title"/>
          </p:nvPr>
        </p:nvSpPr>
        <p:spPr/>
        <p:txBody>
          <a:bodyPr/>
          <a:lstStyle/>
          <a:p>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PERCHÈ</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QUESTO SISTEMA</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endParaRPr lang="it-IT" dirty="0"/>
          </a:p>
        </p:txBody>
      </p:sp>
      <p:sp>
        <p:nvSpPr>
          <p:cNvPr id="4" name="CasellaDiTesto 3">
            <a:extLst>
              <a:ext uri="{FF2B5EF4-FFF2-40B4-BE49-F238E27FC236}">
                <a16:creationId xmlns:a16="http://schemas.microsoft.com/office/drawing/2014/main" id="{276B8DC8-F1F8-8557-EA4F-28DFE6D66D29}"/>
              </a:ext>
            </a:extLst>
          </p:cNvPr>
          <p:cNvSpPr txBox="1"/>
          <p:nvPr/>
        </p:nvSpPr>
        <p:spPr>
          <a:xfrm>
            <a:off x="1529031" y="1962232"/>
            <a:ext cx="6094562" cy="1200329"/>
          </a:xfrm>
          <a:prstGeom prst="rect">
            <a:avLst/>
          </a:prstGeom>
          <a:noFill/>
        </p:spPr>
        <p:txBody>
          <a:bodyPr wrap="square">
            <a:spAutoFit/>
          </a:bodyPr>
          <a:lstStyle/>
          <a:p>
            <a:pPr rtl="0" fontAlgn="base">
              <a:spcBef>
                <a:spcPts val="0"/>
              </a:spcBef>
              <a:spcAft>
                <a:spcPts val="0"/>
              </a:spcAft>
              <a:buFont typeface="+mj-lt"/>
              <a:buAutoNum type="arabicPeriod"/>
            </a:pPr>
            <a:endParaRPr lang="it-IT" sz="1800" b="0" i="0" u="none" strike="noStrike" dirty="0">
              <a:solidFill>
                <a:schemeClr val="bg1"/>
              </a:solidFill>
              <a:effectLst/>
              <a:latin typeface="Arial" panose="020B0604020202020204" pitchFamily="34" charset="0"/>
            </a:endParaRPr>
          </a:p>
          <a:p>
            <a:pPr rtl="0" fontAlgn="base">
              <a:spcBef>
                <a:spcPts val="0"/>
              </a:spcBef>
              <a:spcAft>
                <a:spcPts val="0"/>
              </a:spcAft>
              <a:buFont typeface="+mj-lt"/>
              <a:buAutoNum type="arabicPeriod"/>
            </a:pPr>
            <a:r>
              <a:rPr lang="it-IT" sz="1800" b="0" i="0" u="none" strike="noStrike" dirty="0">
                <a:solidFill>
                  <a:schemeClr val="bg1"/>
                </a:solidFill>
                <a:effectLst/>
                <a:latin typeface="Arial" panose="020B0604020202020204" pitchFamily="34" charset="0"/>
              </a:rPr>
              <a:t>Prenotazione</a:t>
            </a:r>
            <a:br>
              <a:rPr lang="it-IT" sz="1800" b="0" i="0" u="none" strike="noStrike" dirty="0">
                <a:solidFill>
                  <a:schemeClr val="bg1"/>
                </a:solidFill>
                <a:effectLst/>
                <a:latin typeface="Arial" panose="020B0604020202020204" pitchFamily="34" charset="0"/>
              </a:rPr>
            </a:br>
            <a:r>
              <a:rPr lang="it-IT" sz="1800" b="0" i="0" u="none" strike="noStrike" dirty="0">
                <a:solidFill>
                  <a:schemeClr val="bg1"/>
                </a:solidFill>
                <a:effectLst/>
                <a:latin typeface="Arial" panose="020B0604020202020204" pitchFamily="34" charset="0"/>
              </a:rPr>
              <a:t>Slot orari ogni 15 minuti. Fila separata solo per prenotazioni senza pagamento</a:t>
            </a:r>
          </a:p>
        </p:txBody>
      </p:sp>
      <p:sp>
        <p:nvSpPr>
          <p:cNvPr id="5" name="CasellaDiTesto 4">
            <a:extLst>
              <a:ext uri="{FF2B5EF4-FFF2-40B4-BE49-F238E27FC236}">
                <a16:creationId xmlns:a16="http://schemas.microsoft.com/office/drawing/2014/main" id="{6FD0C216-82D8-2AFF-B4B6-A245507A56C1}"/>
              </a:ext>
            </a:extLst>
          </p:cNvPr>
          <p:cNvSpPr txBox="1"/>
          <p:nvPr/>
        </p:nvSpPr>
        <p:spPr>
          <a:xfrm>
            <a:off x="4651795" y="4210016"/>
            <a:ext cx="6094562" cy="646331"/>
          </a:xfrm>
          <a:prstGeom prst="rect">
            <a:avLst/>
          </a:prstGeom>
          <a:noFill/>
        </p:spPr>
        <p:txBody>
          <a:bodyPr wrap="square">
            <a:spAutoFit/>
          </a:bodyPr>
          <a:lstStyle/>
          <a:p>
            <a:pPr rtl="0" fontAlgn="base">
              <a:spcBef>
                <a:spcPts val="0"/>
              </a:spcBef>
              <a:spcAft>
                <a:spcPts val="0"/>
              </a:spcAft>
              <a:buFont typeface="+mj-lt"/>
              <a:buAutoNum type="arabicPeriod"/>
            </a:pPr>
            <a:r>
              <a:rPr lang="it-IT" sz="1800" b="0" i="0" u="none" strike="noStrike" dirty="0">
                <a:solidFill>
                  <a:schemeClr val="bg1"/>
                </a:solidFill>
                <a:effectLst/>
                <a:latin typeface="Arial" panose="020B0604020202020204" pitchFamily="34" charset="0"/>
              </a:rPr>
              <a:t>In caso di scorte esaurite, prenotazione con riserva (il bar dovrà accettare o rifiutare).</a:t>
            </a:r>
          </a:p>
        </p:txBody>
      </p:sp>
      <p:pic>
        <p:nvPicPr>
          <p:cNvPr id="6" name="Immagine 5">
            <a:extLst>
              <a:ext uri="{FF2B5EF4-FFF2-40B4-BE49-F238E27FC236}">
                <a16:creationId xmlns:a16="http://schemas.microsoft.com/office/drawing/2014/main" id="{6E5F5FDA-B931-F415-3691-D6B0C41C04BB}"/>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4077651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A70909-479E-9027-D5A2-0EEFB5ACEF02}"/>
              </a:ext>
            </a:extLst>
          </p:cNvPr>
          <p:cNvSpPr>
            <a:spLocks noGrp="1"/>
          </p:cNvSpPr>
          <p:nvPr>
            <p:ph type="title"/>
          </p:nvPr>
        </p:nvSpPr>
        <p:spPr/>
        <p:txBody>
          <a:bodyPr/>
          <a:lstStyle/>
          <a:p>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PERCHÈ</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QUESTO SISTEMA</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endParaRPr lang="it-IT" dirty="0"/>
          </a:p>
        </p:txBody>
      </p:sp>
      <p:sp>
        <p:nvSpPr>
          <p:cNvPr id="4" name="CasellaDiTesto 3">
            <a:extLst>
              <a:ext uri="{FF2B5EF4-FFF2-40B4-BE49-F238E27FC236}">
                <a16:creationId xmlns:a16="http://schemas.microsoft.com/office/drawing/2014/main" id="{276B8DC8-F1F8-8557-EA4F-28DFE6D66D29}"/>
              </a:ext>
            </a:extLst>
          </p:cNvPr>
          <p:cNvSpPr txBox="1"/>
          <p:nvPr/>
        </p:nvSpPr>
        <p:spPr>
          <a:xfrm>
            <a:off x="1529031" y="1962232"/>
            <a:ext cx="6094562" cy="1200329"/>
          </a:xfrm>
          <a:prstGeom prst="rect">
            <a:avLst/>
          </a:prstGeom>
          <a:noFill/>
        </p:spPr>
        <p:txBody>
          <a:bodyPr wrap="square">
            <a:spAutoFit/>
          </a:bodyPr>
          <a:lstStyle/>
          <a:p>
            <a:pPr rtl="0" fontAlgn="base">
              <a:spcBef>
                <a:spcPts val="0"/>
              </a:spcBef>
              <a:spcAft>
                <a:spcPts val="0"/>
              </a:spcAft>
              <a:buFont typeface="+mj-lt"/>
              <a:buAutoNum type="arabicPeriod"/>
            </a:pPr>
            <a:r>
              <a:rPr lang="it-IT" sz="1800" b="0" i="0" u="none" strike="noStrike" dirty="0">
                <a:solidFill>
                  <a:schemeClr val="bg1"/>
                </a:solidFill>
                <a:effectLst/>
                <a:latin typeface="Arial" panose="020B0604020202020204" pitchFamily="34" charset="0"/>
              </a:rPr>
              <a:t>Consegna in classe</a:t>
            </a:r>
            <a:br>
              <a:rPr lang="it-IT" sz="1800" b="0" i="0" u="none" strike="noStrike" dirty="0">
                <a:solidFill>
                  <a:schemeClr val="bg1"/>
                </a:solidFill>
                <a:effectLst/>
                <a:latin typeface="Arial" panose="020B0604020202020204" pitchFamily="34" charset="0"/>
              </a:rPr>
            </a:br>
            <a:r>
              <a:rPr lang="it-IT" sz="1800" b="0" i="0" u="none" strike="noStrike" dirty="0">
                <a:solidFill>
                  <a:schemeClr val="bg1"/>
                </a:solidFill>
                <a:effectLst/>
                <a:latin typeface="Arial" panose="020B0604020202020204" pitchFamily="34" charset="0"/>
              </a:rPr>
              <a:t>Scelta della consegna con supplemento monetario. Ci sono diversi slot orari con posti limitati. </a:t>
            </a:r>
          </a:p>
          <a:p>
            <a:pPr rtl="0" fontAlgn="base">
              <a:spcBef>
                <a:spcPts val="0"/>
              </a:spcBef>
              <a:spcAft>
                <a:spcPts val="0"/>
              </a:spcAft>
            </a:pPr>
            <a:endParaRPr lang="it-IT" sz="1800" b="0" i="0" u="none" strike="noStrike" dirty="0">
              <a:solidFill>
                <a:schemeClr val="bg1"/>
              </a:solidFill>
              <a:effectLst/>
              <a:latin typeface="Arial" panose="020B0604020202020204" pitchFamily="34" charset="0"/>
            </a:endParaRPr>
          </a:p>
        </p:txBody>
      </p:sp>
      <p:pic>
        <p:nvPicPr>
          <p:cNvPr id="3" name="Immagine 2">
            <a:extLst>
              <a:ext uri="{FF2B5EF4-FFF2-40B4-BE49-F238E27FC236}">
                <a16:creationId xmlns:a16="http://schemas.microsoft.com/office/drawing/2014/main" id="{6DBF7EDD-6C3E-6755-7F78-4FFE62091B33}"/>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2937039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A70909-479E-9027-D5A2-0EEFB5ACEF02}"/>
              </a:ext>
            </a:extLst>
          </p:cNvPr>
          <p:cNvSpPr>
            <a:spLocks noGrp="1"/>
          </p:cNvSpPr>
          <p:nvPr>
            <p:ph type="title"/>
          </p:nvPr>
        </p:nvSpPr>
        <p:spPr/>
        <p:txBody>
          <a:bodyPr/>
          <a:lstStyle/>
          <a:p>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PERCHÈ</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r>
              <a:rPr lang="it-IT" sz="54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QUESTO SISTEMA</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endParaRPr lang="it-IT" dirty="0"/>
          </a:p>
        </p:txBody>
      </p:sp>
      <p:sp>
        <p:nvSpPr>
          <p:cNvPr id="4" name="CasellaDiTesto 3">
            <a:extLst>
              <a:ext uri="{FF2B5EF4-FFF2-40B4-BE49-F238E27FC236}">
                <a16:creationId xmlns:a16="http://schemas.microsoft.com/office/drawing/2014/main" id="{276B8DC8-F1F8-8557-EA4F-28DFE6D66D29}"/>
              </a:ext>
            </a:extLst>
          </p:cNvPr>
          <p:cNvSpPr txBox="1"/>
          <p:nvPr/>
        </p:nvSpPr>
        <p:spPr>
          <a:xfrm>
            <a:off x="1529031" y="1962232"/>
            <a:ext cx="6094562" cy="369332"/>
          </a:xfrm>
          <a:prstGeom prst="rect">
            <a:avLst/>
          </a:prstGeom>
          <a:noFill/>
        </p:spPr>
        <p:txBody>
          <a:bodyPr wrap="square">
            <a:spAutoFit/>
          </a:bodyPr>
          <a:lstStyle/>
          <a:p>
            <a:pPr rtl="0" fontAlgn="base">
              <a:spcBef>
                <a:spcPts val="0"/>
              </a:spcBef>
              <a:spcAft>
                <a:spcPts val="0"/>
              </a:spcAft>
              <a:buFont typeface="+mj-lt"/>
              <a:buAutoNum type="arabicPeriod"/>
            </a:pPr>
            <a:r>
              <a:rPr lang="it-IT" sz="1800" b="0" i="0" u="none" strike="noStrike" dirty="0">
                <a:solidFill>
                  <a:schemeClr val="bg1"/>
                </a:solidFill>
                <a:effectLst/>
                <a:latin typeface="Arial" panose="020B0604020202020204" pitchFamily="34" charset="0"/>
              </a:rPr>
              <a:t>Campagna di fidelizzazione da valutare all’esigenza.</a:t>
            </a:r>
          </a:p>
        </p:txBody>
      </p:sp>
      <p:pic>
        <p:nvPicPr>
          <p:cNvPr id="3" name="Immagine 2">
            <a:extLst>
              <a:ext uri="{FF2B5EF4-FFF2-40B4-BE49-F238E27FC236}">
                <a16:creationId xmlns:a16="http://schemas.microsoft.com/office/drawing/2014/main" id="{829BBF2D-19F9-67CA-E750-5708DC48B2EB}"/>
              </a:ext>
            </a:extLst>
          </p:cNvPr>
          <p:cNvPicPr>
            <a:picLocks noChangeAspect="1"/>
          </p:cNvPicPr>
          <p:nvPr/>
        </p:nvPicPr>
        <p:blipFill>
          <a:blip r:embed="rId2"/>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3015660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8" y="947884"/>
            <a:ext cx="7811836" cy="1318631"/>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ABBIAMO PENSATO A UN </a:t>
            </a:r>
            <a:r>
              <a:rPr lang="it-IT" sz="6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SITO ONLINE</a:t>
            </a: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 </a:t>
            </a:r>
          </a:p>
        </p:txBody>
      </p:sp>
      <p:sp>
        <p:nvSpPr>
          <p:cNvPr id="19" name="Rettangolo 18"/>
          <p:cNvSpPr/>
          <p:nvPr/>
        </p:nvSpPr>
        <p:spPr>
          <a:xfrm>
            <a:off x="961229" y="2563242"/>
            <a:ext cx="4508393" cy="2690801"/>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Nessun problema di memoria</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Accessibile quando e dove vuoi da qualisi dispositivo dotato di connessione a internet</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Zero problemi di compatibilità</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Facile da gestire</a:t>
            </a:r>
          </a:p>
          <a:p>
            <a:pPr marL="285750" indent="-285750" algn="just" rtl="0">
              <a:lnSpc>
                <a:spcPct val="120000"/>
              </a:lnSpc>
              <a:buBlip>
                <a:blip r:embed="rId4"/>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350305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rtl="0">
              <a:lnSpc>
                <a:spcPct val="120000"/>
              </a:lnSpc>
            </a:pPr>
            <a:endParaRPr lang="it-IT" sz="18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sp>
        <p:nvSpPr>
          <p:cNvPr id="18" name="Casella di testo 17"/>
          <p:cNvSpPr txBox="1"/>
          <p:nvPr/>
        </p:nvSpPr>
        <p:spPr>
          <a:xfrm>
            <a:off x="961229" y="1422338"/>
            <a:ext cx="6422982" cy="1091646"/>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SAREBBE MEGLIO </a:t>
            </a:r>
            <a:r>
              <a:rPr lang="it-IT" sz="48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 IL BAR</a:t>
            </a: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t>
            </a:r>
          </a:p>
        </p:txBody>
      </p:sp>
      <p:sp>
        <p:nvSpPr>
          <p:cNvPr id="19" name="Rettangolo 18"/>
          <p:cNvSpPr/>
          <p:nvPr/>
        </p:nvSpPr>
        <p:spPr>
          <a:xfrm>
            <a:off x="961229" y="2563242"/>
            <a:ext cx="4508393" cy="2395336"/>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Pagamenti sicuri</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Gestione prodotti</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Migliore organizzazione</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Più clienti soddisfatti</a:t>
            </a:r>
          </a:p>
          <a:p>
            <a:pPr marL="285750" indent="-285750" algn="just" rtl="0">
              <a:lnSpc>
                <a:spcPct val="120000"/>
              </a:lnSpc>
              <a:buBlip>
                <a:blip r:embed="rId4"/>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pic>
        <p:nvPicPr>
          <p:cNvPr id="1028" name="Picture 4" descr="La tua carta di pagamento è il tuo biglietto! - Marconi Express">
            <a:extLst>
              <a:ext uri="{FF2B5EF4-FFF2-40B4-BE49-F238E27FC236}">
                <a16:creationId xmlns:a16="http://schemas.microsoft.com/office/drawing/2014/main" id="{252DD803-4753-2FBD-138A-7206CE13BE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8392" y="2332925"/>
            <a:ext cx="2463286" cy="1401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655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theme/theme1.xml><?xml version="1.0" encoding="utf-8"?>
<a:theme xmlns:a="http://schemas.openxmlformats.org/drawingml/2006/main" name="Tema di Office">
  <a:themeElements>
    <a:clrScheme name="Custom 1">
      <a:dk1>
        <a:srgbClr val="000000"/>
      </a:dk1>
      <a:lt1>
        <a:srgbClr val="FFFFFF"/>
      </a:lt1>
      <a:dk2>
        <a:srgbClr val="2F2F2F"/>
      </a:dk2>
      <a:lt2>
        <a:srgbClr val="E6E6E6"/>
      </a:lt2>
      <a:accent1>
        <a:srgbClr val="D83B01"/>
      </a:accent1>
      <a:accent2>
        <a:srgbClr val="2F2F2F"/>
      </a:accent2>
      <a:accent3>
        <a:srgbClr val="D2D2D2"/>
      </a:accent3>
      <a:accent4>
        <a:srgbClr val="E6E6E6"/>
      </a:accent4>
      <a:accent5>
        <a:srgbClr val="000000"/>
      </a:accent5>
      <a:accent6>
        <a:srgbClr val="D83B01"/>
      </a:accent6>
      <a:hlink>
        <a:srgbClr val="D83B01"/>
      </a:hlink>
      <a:folHlink>
        <a:srgbClr val="D83B0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398858_TF16401884_Win32" id="{168A66D8-AF2B-4694-AB6F-1CA38468CF9D}" vid="{07F13F5D-C828-481F-AF0E-709DE19CD081}"/>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3510E7F-70F5-4475-850F-7F9C0A821B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BCEF3AB-10D4-49E3-B75C-776D60141D78}">
  <ds:schemaRefs>
    <ds:schemaRef ds:uri="http://schemas.microsoft.com/sharepoint/v3/contenttype/forms"/>
  </ds:schemaRefs>
</ds:datastoreItem>
</file>

<file path=customXml/itemProps3.xml><?xml version="1.0" encoding="utf-8"?>
<ds:datastoreItem xmlns:ds="http://schemas.openxmlformats.org/officeDocument/2006/customXml" ds:itemID="{2AC98A6E-22EC-4DD4-9EEB-7896057C12A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Presentazione lancio di un caffè</Template>
  <TotalTime>586</TotalTime>
  <Words>873</Words>
  <Application>Microsoft Office PowerPoint</Application>
  <PresentationFormat>Widescreen</PresentationFormat>
  <Paragraphs>220</Paragraphs>
  <Slides>22</Slides>
  <Notes>16</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22</vt:i4>
      </vt:variant>
    </vt:vector>
  </HeadingPairs>
  <TitlesOfParts>
    <vt:vector size="29" baseType="lpstr">
      <vt:lpstr>arial</vt:lpstr>
      <vt:lpstr>arial</vt:lpstr>
      <vt:lpstr>Arial Black</vt:lpstr>
      <vt:lpstr>Calibri</vt:lpstr>
      <vt:lpstr>Calibri Light</vt:lpstr>
      <vt:lpstr>Roboto</vt:lpstr>
      <vt:lpstr>Tema di Office</vt:lpstr>
      <vt:lpstr>Presentazione standard di PowerPoint</vt:lpstr>
      <vt:lpstr>OBBIETTIVO:  MIGLIORARE L’EFFICIENZA DEL BAR</vt:lpstr>
      <vt:lpstr>PERCHÈ QUESTO SISTEMA?</vt:lpstr>
      <vt:lpstr>PERCHÈ QUESTO SISTEMA?</vt:lpstr>
      <vt:lpstr>PERCHÈ QUESTO SISTEMA?</vt:lpstr>
      <vt:lpstr>PERCHÈ QUESTO SISTEMA?</vt:lpstr>
      <vt:lpstr>PERCHÈ QUESTO SISTEMA?</vt:lpstr>
      <vt:lpstr>Presentazione standard di PowerPoint</vt:lpstr>
      <vt:lpstr>Presentazione standard di PowerPoint</vt:lpstr>
      <vt:lpstr>Presentazione standard di PowerPoint</vt:lpstr>
      <vt:lpstr>Diapositiva 3</vt:lpstr>
      <vt:lpstr>Diapositiva 4</vt:lpstr>
      <vt:lpstr>Diapositiva 5</vt:lpstr>
      <vt:lpstr>Diapositiva 7</vt:lpstr>
      <vt:lpstr>Diapositiva 8</vt:lpstr>
      <vt:lpstr>Diapositiva 9</vt:lpstr>
      <vt:lpstr>Diapositiva 10</vt:lpstr>
      <vt:lpstr>Diapositiva 11</vt:lpstr>
      <vt:lpstr>Diapositiva 12</vt:lpstr>
      <vt:lpstr>Diapositiva 13</vt:lpstr>
      <vt:lpstr>Diapositiva 14</vt:lpstr>
      <vt:lpstr>Diapositiva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Marcato Lorenzo</dc:creator>
  <cp:lastModifiedBy>Bertin Gioia</cp:lastModifiedBy>
  <cp:revision>9</cp:revision>
  <dcterms:created xsi:type="dcterms:W3CDTF">2023-01-24T07:37:15Z</dcterms:created>
  <dcterms:modified xsi:type="dcterms:W3CDTF">2023-01-28T18:23:23Z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